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3" r:id="rId8"/>
    <p:sldId id="261" r:id="rId9"/>
    <p:sldId id="268" r:id="rId10"/>
    <p:sldId id="267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4" r:id="rId29"/>
    <p:sldId id="283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clrMode="gray"/>
  <p:clrMru>
    <a:srgbClr val="E73EF1"/>
    <a:srgbClr val="B32E99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401" autoAdjust="0"/>
    <p:restoredTop sz="86352" autoAdjust="0"/>
  </p:normalViewPr>
  <p:slideViewPr>
    <p:cSldViewPr snapToGrid="0" snapToObjects="1">
      <p:cViewPr varScale="1">
        <p:scale>
          <a:sx n="142" d="100"/>
          <a:sy n="142" d="100"/>
        </p:scale>
        <p:origin x="-13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7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539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81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560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510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910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856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924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081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649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210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827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4756C-340C-B748-B734-3D3B7997618D}" type="datetimeFigureOut">
              <a:rPr lang="fr-FR" smtClean="0"/>
              <a:pPr/>
              <a:t>3/02/15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C9CCA-DA1D-B942-8FBC-EFA8A064D5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678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55254" y="41687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Actions  : G100, exposition visions sans cibles du territoire, @</a:t>
            </a:r>
            <a:r>
              <a:rPr lang="fr-FR" b="1" dirty="0" err="1" smtClean="0"/>
              <a:t>thlas</a:t>
            </a:r>
            <a:r>
              <a:rPr lang="fr-FR" b="1" dirty="0" smtClean="0"/>
              <a:t> participatif,… 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16006" cy="1752600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 descr="MC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2308" y="568002"/>
            <a:ext cx="2216725" cy="22167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88131" y="1343509"/>
            <a:ext cx="43964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0000FF"/>
                </a:solidFill>
              </a:rPr>
              <a:t>Analyse partagée</a:t>
            </a:r>
            <a:br>
              <a:rPr lang="fr-FR" sz="4400" b="1" dirty="0" smtClean="0">
                <a:solidFill>
                  <a:srgbClr val="0000FF"/>
                </a:solidFill>
              </a:rPr>
            </a:br>
            <a:endParaRPr lang="fr-FR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50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660066"/>
                </a:solidFill>
              </a:rPr>
              <a:t>G100. </a:t>
            </a:r>
            <a:r>
              <a:rPr lang="fr-FR" dirty="0" smtClean="0"/>
              <a:t>Déroulement </a:t>
            </a:r>
            <a:r>
              <a:rPr lang="fr-FR" dirty="0"/>
              <a:t>- contenu </a:t>
            </a:r>
            <a:r>
              <a:rPr lang="fr-FR" sz="2800" dirty="0" smtClean="0"/>
              <a:t>(suite)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670800" cy="1658937"/>
          </a:xfrm>
        </p:spPr>
        <p:txBody>
          <a:bodyPr>
            <a:normAutofit/>
          </a:bodyPr>
          <a:lstStyle/>
          <a:p>
            <a:r>
              <a:rPr lang="fr-FR" sz="2000" dirty="0"/>
              <a:t>J2 =&gt; présentation synthèses J1</a:t>
            </a:r>
          </a:p>
          <a:p>
            <a:r>
              <a:rPr lang="fr-FR" sz="2000" dirty="0"/>
              <a:t>     =&gt; élargissement à des sujets de société non abordés (santé, accès aux savoirs, statut des femmes,…)</a:t>
            </a:r>
          </a:p>
          <a:p>
            <a:r>
              <a:rPr lang="fr-FR" sz="2000" dirty="0"/>
              <a:t>     =&gt; approfondissement thèmes </a:t>
            </a:r>
          </a:p>
        </p:txBody>
      </p:sp>
      <p:pic>
        <p:nvPicPr>
          <p:cNvPr id="4" name="Image 3" descr="140216_G100_1_40_RVB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70374" y="3052763"/>
            <a:ext cx="4873625" cy="3239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3575" y="3052763"/>
            <a:ext cx="3448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dirty="0"/>
              <a:t> =&gt; identification par les participants de leurs capacités à pouvoir "agir" sur les volontés de changement ou sur les enjeux relevés.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63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aleu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59900" y="646398"/>
            <a:ext cx="7625179" cy="5809288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660066"/>
                </a:solidFill>
              </a:rPr>
              <a:t>G100. </a:t>
            </a:r>
            <a:r>
              <a:rPr lang="fr-FR" dirty="0" smtClean="0"/>
              <a:t>Carte économie</a:t>
            </a:r>
            <a:r>
              <a:rPr lang="fr-FR" baseline="0" dirty="0" smtClean="0"/>
              <a:t> alternative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451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rte aménagement du territoi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363" b="9363"/>
          <a:stretch>
            <a:fillRect/>
          </a:stretch>
        </p:blipFill>
        <p:spPr>
          <a:xfrm>
            <a:off x="1" y="1247425"/>
            <a:ext cx="9203232" cy="5610575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660066"/>
                </a:solidFill>
              </a:rPr>
              <a:t>G100. </a:t>
            </a:r>
            <a:r>
              <a:rPr lang="fr-FR" dirty="0" smtClean="0"/>
              <a:t>Carte mobilité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50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660066"/>
                </a:solidFill>
              </a:rPr>
              <a:t>G100. </a:t>
            </a:r>
            <a:r>
              <a:rPr lang="fr-FR" dirty="0" smtClean="0"/>
              <a:t>Etapes de travail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Volonté des directions des CCL d’avancer de manière concertée sur l’AP « concertation Pays d’Ath »</a:t>
            </a:r>
          </a:p>
          <a:p>
            <a:r>
              <a:rPr lang="fr-FR" sz="2000" dirty="0" smtClean="0"/>
              <a:t>Mise au vert des équipes d’animation des CC en vue de partager les représentations du territoire</a:t>
            </a:r>
          </a:p>
          <a:p>
            <a:r>
              <a:rPr lang="fr-FR" sz="2000" dirty="0" smtClean="0"/>
              <a:t>Définition du projet et validation des étapes clefs </a:t>
            </a:r>
            <a:r>
              <a:rPr lang="fr-FR" sz="2000" dirty="0"/>
              <a:t>(équipe restreinte </a:t>
            </a:r>
            <a:r>
              <a:rPr lang="fr-FR" sz="2000" dirty="0" smtClean="0"/>
              <a:t>CC) </a:t>
            </a:r>
          </a:p>
          <a:p>
            <a:r>
              <a:rPr lang="fr-FR" sz="2000" dirty="0" smtClean="0"/>
              <a:t>Elaboration de la méthodologie (MCA)</a:t>
            </a:r>
          </a:p>
          <a:p>
            <a:r>
              <a:rPr lang="fr-FR" sz="2000" dirty="0" smtClean="0"/>
              <a:t>Partage de la </a:t>
            </a:r>
            <a:r>
              <a:rPr lang="fr-FR" sz="2000" dirty="0" err="1" smtClean="0"/>
              <a:t>méthodo</a:t>
            </a:r>
            <a:r>
              <a:rPr lang="fr-FR" sz="2000" dirty="0" smtClean="0"/>
              <a:t> (équipes d’animation CC)</a:t>
            </a:r>
          </a:p>
          <a:p>
            <a:r>
              <a:rPr lang="fr-FR" sz="2000" dirty="0" smtClean="0"/>
              <a:t>2 journées G100 (animation et synthèses par le CC)</a:t>
            </a:r>
          </a:p>
          <a:p>
            <a:r>
              <a:rPr lang="fr-FR" sz="2000" dirty="0" smtClean="0"/>
              <a:t>Evaluation (membres CC)</a:t>
            </a:r>
          </a:p>
          <a:p>
            <a:r>
              <a:rPr lang="fr-FR" sz="2000" dirty="0" smtClean="0"/>
              <a:t>Analyse des synthèses (MCA) – </a:t>
            </a:r>
            <a:r>
              <a:rPr lang="fr-FR" sz="2000" b="1" dirty="0" smtClean="0">
                <a:solidFill>
                  <a:srgbClr val="FF0000"/>
                </a:solidFill>
              </a:rPr>
              <a:t>complexe !</a:t>
            </a:r>
          </a:p>
          <a:p>
            <a:r>
              <a:rPr lang="fr-FR" sz="2000" dirty="0" smtClean="0">
                <a:solidFill>
                  <a:srgbClr val="FF6600"/>
                </a:solidFill>
              </a:rPr>
              <a:t>Partage des résultats en vue de dégager des pistes communes (à venir)</a:t>
            </a:r>
            <a:endParaRPr lang="fr-FR" sz="2000" dirty="0">
              <a:solidFill>
                <a:srgbClr val="FF6600"/>
              </a:solidFill>
            </a:endParaRPr>
          </a:p>
          <a:p>
            <a:r>
              <a:rPr lang="fr-FR" sz="2000" dirty="0" smtClean="0">
                <a:solidFill>
                  <a:srgbClr val="FF6600"/>
                </a:solidFill>
              </a:rPr>
              <a:t>Présentation des priorités CC aux participants G100 (à venir)</a:t>
            </a:r>
          </a:p>
          <a:p>
            <a:endParaRPr lang="fr-FR" sz="2000" dirty="0" smtClean="0"/>
          </a:p>
          <a:p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10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3981" y="274638"/>
            <a:ext cx="4197372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b="1" dirty="0" smtClean="0">
                <a:solidFill>
                  <a:srgbClr val="948A54"/>
                </a:solidFill>
              </a:rPr>
              <a:t>Expo « territoires san</a:t>
            </a:r>
            <a:r>
              <a:rPr lang="fr-FR" b="1" baseline="0" dirty="0" smtClean="0">
                <a:solidFill>
                  <a:srgbClr val="948A54"/>
                </a:solidFill>
              </a:rPr>
              <a:t>s cible »</a:t>
            </a:r>
            <a:endParaRPr lang="fr-FR" b="1" dirty="0">
              <a:solidFill>
                <a:srgbClr val="948A54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23981" y="1843256"/>
            <a:ext cx="4305792" cy="4460991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 smtClean="0"/>
              <a:t>30 </a:t>
            </a:r>
            <a:r>
              <a:rPr lang="fr-FR" sz="2000" dirty="0"/>
              <a:t>étudiants de l'option "Art dans l'Espace Public" </a:t>
            </a:r>
            <a:r>
              <a:rPr lang="fr-FR" sz="2000" dirty="0" smtClean="0"/>
              <a:t>de l’Académie Royale des Beaux-Arts de </a:t>
            </a:r>
            <a:r>
              <a:rPr lang="fr-FR" sz="2000" dirty="0" err="1" smtClean="0"/>
              <a:t>Bxl</a:t>
            </a:r>
            <a:r>
              <a:rPr lang="fr-FR" sz="2000" dirty="0" smtClean="0"/>
              <a:t> livrent le 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regard sensible </a:t>
            </a:r>
            <a:r>
              <a:rPr lang="fr-FR" sz="2000" dirty="0"/>
              <a:t>qu'ils portent sur le bassin de vie délimité dans le cadre du projet G100. </a:t>
            </a:r>
            <a:endParaRPr lang="fr-FR" sz="2000" dirty="0" smtClean="0"/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b="1" dirty="0" smtClean="0">
                <a:solidFill>
                  <a:srgbClr val="948A54"/>
                </a:solidFill>
              </a:rPr>
              <a:t>Proposition de </a:t>
            </a:r>
            <a:r>
              <a:rPr lang="fr-FR" sz="2000" b="1" dirty="0">
                <a:solidFill>
                  <a:srgbClr val="948A54"/>
                </a:solidFill>
              </a:rPr>
              <a:t>représentations libres, subjectives et extrapolées d'enjeux qui traversent le bassin de </a:t>
            </a:r>
            <a:r>
              <a:rPr lang="fr-FR" sz="2000" b="1" dirty="0" smtClean="0">
                <a:solidFill>
                  <a:srgbClr val="948A54"/>
                </a:solidFill>
              </a:rPr>
              <a:t>vie</a:t>
            </a:r>
            <a:r>
              <a:rPr lang="fr-FR" sz="2000" b="1" dirty="0">
                <a:solidFill>
                  <a:srgbClr val="948A54"/>
                </a:solidFill>
              </a:rPr>
              <a:t> </a:t>
            </a:r>
            <a:r>
              <a:rPr lang="fr-FR" sz="2000" dirty="0" smtClean="0"/>
              <a:t>dans le cadre d’une exposition a pris pour point de départ le Palace d’Ath et qui ensuite était vouée à « tourner » dans les CC partenaires </a:t>
            </a:r>
          </a:p>
          <a:p>
            <a:pPr marL="0" indent="0">
              <a:buNone/>
            </a:pPr>
            <a:r>
              <a:rPr lang="fr-FR" sz="2000" dirty="0" smtClean="0"/>
              <a:t>		</a:t>
            </a:r>
            <a:r>
              <a:rPr lang="fr-FR" sz="2000" dirty="0" smtClean="0">
                <a:solidFill>
                  <a:srgbClr val="948A54"/>
                </a:solidFill>
              </a:rPr>
              <a:t>(prochainement </a:t>
            </a:r>
            <a:r>
              <a:rPr lang="fr-FR" sz="2000" dirty="0" err="1" smtClean="0">
                <a:solidFill>
                  <a:srgbClr val="948A54"/>
                </a:solidFill>
              </a:rPr>
              <a:t>Frasnes</a:t>
            </a:r>
            <a:r>
              <a:rPr lang="fr-FR" sz="2000" dirty="0" smtClean="0">
                <a:solidFill>
                  <a:srgbClr val="948A54"/>
                </a:solidFill>
              </a:rPr>
              <a:t>, 			Chièvres et Beloeil)</a:t>
            </a:r>
            <a:r>
              <a:rPr lang="fr-FR" sz="2000" dirty="0" smtClean="0"/>
              <a:t>.</a:t>
            </a:r>
          </a:p>
          <a:p>
            <a:pPr marL="0" indent="0">
              <a:buNone/>
            </a:pPr>
            <a:endParaRPr lang="fr-FR" sz="20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70" y="274638"/>
            <a:ext cx="4414211" cy="64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35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948A54"/>
                </a:solidFill>
              </a:rPr>
              <a:t>Expo « territoires sans cible </a:t>
            </a:r>
            <a:r>
              <a:rPr lang="fr-FR" b="1" dirty="0" smtClean="0">
                <a:solidFill>
                  <a:srgbClr val="948A54"/>
                </a:solidFill>
              </a:rPr>
              <a:t>» - Etapes </a:t>
            </a:r>
            <a:endParaRPr lang="fr-FR" b="1" dirty="0">
              <a:solidFill>
                <a:srgbClr val="948A54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8643" b="8643"/>
          <a:stretch>
            <a:fillRect/>
          </a:stretch>
        </p:blipFill>
        <p:spPr>
          <a:xfrm>
            <a:off x="457200" y="3613843"/>
            <a:ext cx="5567946" cy="3062156"/>
          </a:xfrm>
        </p:spPr>
      </p:pic>
      <p:sp>
        <p:nvSpPr>
          <p:cNvPr id="6" name="ZoneTexte 5"/>
          <p:cNvSpPr txBox="1"/>
          <p:nvPr/>
        </p:nvSpPr>
        <p:spPr>
          <a:xfrm>
            <a:off x="457200" y="1641892"/>
            <a:ext cx="85725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Découverte du territoire par les étudiants (visites encadrées par les CC)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Choix   d’un « sujet » et ancrage dans une ou plusieurs communes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Rencontre de la population – hébergement  - résidence dans le territoire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Rencontres (jury, visites en ateliers, ….) avec les étudiants en vue de s’assurer du lien effectif avec le territoire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Accueil de l’expo à Ath dans son intégralité, ensuite accueil par les centres culturels partenaires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146" y="4591765"/>
            <a:ext cx="3118854" cy="20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832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Portrait absolu / panneau mobile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31843" b="31843"/>
          <a:stretch>
            <a:fillRect/>
          </a:stretch>
        </p:blipFill>
        <p:spPr>
          <a:xfrm>
            <a:off x="154144" y="1754729"/>
            <a:ext cx="6378858" cy="350812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996" y="1754729"/>
            <a:ext cx="2098161" cy="350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6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Un pris, un passé</a:t>
            </a:r>
            <a:r>
              <a:rPr lang="fr-FR" dirty="0"/>
              <a:t>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8485" b="84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562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Miroirs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8639" b="86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60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LIMITE(S)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720504" y="1646669"/>
            <a:ext cx="5490369" cy="301949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750" y="3590901"/>
            <a:ext cx="3500650" cy="262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906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Principes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Penser l’analyse partagée (AP) comme une </a:t>
            </a:r>
            <a:r>
              <a:rPr lang="fr-FR" b="1" dirty="0" smtClean="0">
                <a:solidFill>
                  <a:srgbClr val="0000FF"/>
                </a:solidFill>
              </a:rPr>
              <a:t>opportunité</a:t>
            </a:r>
            <a:r>
              <a:rPr lang="fr-FR" dirty="0" smtClean="0"/>
              <a:t> et non une contrainte. </a:t>
            </a:r>
          </a:p>
          <a:p>
            <a:r>
              <a:rPr lang="fr-FR" dirty="0" smtClean="0"/>
              <a:t>Déployer notre action d’animation autour de l’AP, </a:t>
            </a:r>
            <a:r>
              <a:rPr lang="fr-FR" dirty="0"/>
              <a:t>p</a:t>
            </a:r>
            <a:r>
              <a:rPr lang="fr-FR" dirty="0" smtClean="0"/>
              <a:t>enser l’AP comme un projet à part entière;</a:t>
            </a:r>
          </a:p>
          <a:p>
            <a:r>
              <a:rPr lang="fr-FR" dirty="0" smtClean="0"/>
              <a:t>Tenter d’associer des points de vue diversifiés </a:t>
            </a:r>
            <a:r>
              <a:rPr lang="fr-FR" sz="2200" dirty="0" smtClean="0"/>
              <a:t>(croisement de visions objectives-subjectives et sensibles)</a:t>
            </a:r>
            <a:r>
              <a:rPr lang="fr-FR" dirty="0" smtClean="0"/>
              <a:t>;</a:t>
            </a:r>
          </a:p>
          <a:p>
            <a:r>
              <a:rPr lang="fr-FR" dirty="0" smtClean="0"/>
              <a:t>S’appuyer sur des </a:t>
            </a:r>
            <a:r>
              <a:rPr lang="fr-FR" dirty="0" smtClean="0">
                <a:solidFill>
                  <a:srgbClr val="0000FF"/>
                </a:solidFill>
              </a:rPr>
              <a:t>dispositifs artistiques et créatifs favorisant l’expression des participants</a:t>
            </a:r>
            <a:r>
              <a:rPr lang="fr-FR" dirty="0" smtClean="0"/>
              <a:t>;</a:t>
            </a:r>
          </a:p>
          <a:p>
            <a:r>
              <a:rPr lang="fr-FR" dirty="0" smtClean="0"/>
              <a:t>Ancrage sur </a:t>
            </a:r>
            <a:r>
              <a:rPr lang="fr-FR" dirty="0" smtClean="0">
                <a:solidFill>
                  <a:srgbClr val="0000FF"/>
                </a:solidFill>
              </a:rPr>
              <a:t>le long terme </a:t>
            </a:r>
            <a:r>
              <a:rPr lang="fr-FR" sz="2200" dirty="0" smtClean="0"/>
              <a:t>(AP permanente &gt;&lt; one </a:t>
            </a:r>
            <a:r>
              <a:rPr lang="fr-FR" sz="2200" dirty="0" err="1" smtClean="0"/>
              <a:t>shot</a:t>
            </a:r>
            <a:r>
              <a:rPr lang="fr-FR" sz="2200" dirty="0" smtClean="0"/>
              <a:t>).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55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_00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753" b="8753"/>
          <a:stretch>
            <a:fillRect/>
          </a:stretch>
        </p:blipFill>
        <p:spPr>
          <a:xfrm>
            <a:off x="0" y="3872937"/>
            <a:ext cx="5427768" cy="2985063"/>
          </a:xfrm>
        </p:spPr>
      </p:pic>
      <p:pic>
        <p:nvPicPr>
          <p:cNvPr id="6" name="Image 5" descr="Témoin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22514" y="0"/>
            <a:ext cx="5821486" cy="38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938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948A54"/>
                </a:solidFill>
              </a:rPr>
              <a:t>Expo « territoires sans cible » - </a:t>
            </a:r>
            <a:r>
              <a:rPr lang="fr-FR" b="1" dirty="0" smtClean="0">
                <a:solidFill>
                  <a:srgbClr val="948A54"/>
                </a:solidFill>
              </a:rPr>
              <a:t>moyen d’aborder l’AP au niveau local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Mise en place de visites accompagnées de l’expo avec divers publics (CCATM, UTD, …) en vue de prolonger l’AP </a:t>
            </a:r>
          </a:p>
          <a:p>
            <a:r>
              <a:rPr lang="fr-FR" sz="2000" dirty="0" smtClean="0"/>
              <a:t>Proposition d’ateliers d’expression et de créativité en lien avec l’expo en vue d’aborder avec </a:t>
            </a:r>
            <a:r>
              <a:rPr lang="fr-FR" sz="2000" dirty="0"/>
              <a:t>l</a:t>
            </a:r>
            <a:r>
              <a:rPr lang="fr-FR" sz="2000" dirty="0" smtClean="0"/>
              <a:t>es participants les perceptions du territoire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3667840"/>
            <a:ext cx="1765300" cy="2654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9" y="3667840"/>
            <a:ext cx="3985435" cy="2654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603" y="3667841"/>
            <a:ext cx="3988398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26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E73EF1"/>
                </a:solidFill>
              </a:rPr>
              <a:t>III. @</a:t>
            </a:r>
            <a:r>
              <a:rPr lang="fr-FR" b="1" dirty="0" err="1" smtClean="0">
                <a:solidFill>
                  <a:srgbClr val="E73EF1"/>
                </a:solidFill>
              </a:rPr>
              <a:t>thlas</a:t>
            </a:r>
            <a:r>
              <a:rPr lang="fr-FR" b="1" dirty="0" smtClean="0">
                <a:solidFill>
                  <a:srgbClr val="E73EF1"/>
                </a:solidFill>
              </a:rPr>
              <a:t> </a:t>
            </a:r>
            <a:r>
              <a:rPr lang="fr-FR" b="1" baseline="0" dirty="0" smtClean="0">
                <a:solidFill>
                  <a:srgbClr val="E73EF1"/>
                </a:solidFill>
              </a:rPr>
              <a:t> participatif</a:t>
            </a:r>
            <a:endParaRPr lang="fr-FR" b="1" dirty="0">
              <a:solidFill>
                <a:srgbClr val="E73EF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1800" dirty="0" smtClean="0"/>
              <a:t>Il réunira </a:t>
            </a:r>
            <a:r>
              <a:rPr lang="fr-FR" sz="1800" dirty="0"/>
              <a:t>une série de cartes (objectives </a:t>
            </a:r>
            <a:r>
              <a:rPr lang="fr-FR" sz="1800" dirty="0" smtClean="0"/>
              <a:t>, subjectives, sensibles) </a:t>
            </a:r>
            <a:r>
              <a:rPr lang="fr-FR" sz="1800" dirty="0"/>
              <a:t>liées au </a:t>
            </a:r>
            <a:r>
              <a:rPr lang="fr-FR" sz="1800" dirty="0" smtClean="0"/>
              <a:t>territoire. </a:t>
            </a:r>
          </a:p>
          <a:p>
            <a:r>
              <a:rPr lang="fr-FR" sz="1800" dirty="0"/>
              <a:t>Via la recherche-action, il permettra de questionner le territoire de référence et de le projeter dans le futur par le biais de </a:t>
            </a:r>
            <a:r>
              <a:rPr lang="fr-FR" sz="1800" dirty="0">
                <a:solidFill>
                  <a:srgbClr val="E73EF1"/>
                </a:solidFill>
              </a:rPr>
              <a:t>dispositifs créatifs et </a:t>
            </a:r>
            <a:r>
              <a:rPr lang="fr-FR" sz="1800" dirty="0" smtClean="0">
                <a:solidFill>
                  <a:srgbClr val="E73EF1"/>
                </a:solidFill>
              </a:rPr>
              <a:t>participatifs. </a:t>
            </a:r>
          </a:p>
          <a:p>
            <a:r>
              <a:rPr lang="fr-FR" sz="1800" dirty="0" smtClean="0"/>
              <a:t>Les cartes pourront </a:t>
            </a:r>
            <a:r>
              <a:rPr lang="fr-FR" sz="1800" dirty="0" smtClean="0">
                <a:solidFill>
                  <a:srgbClr val="E73EF1"/>
                </a:solidFill>
              </a:rPr>
              <a:t>s'appuyer </a:t>
            </a:r>
            <a:r>
              <a:rPr lang="fr-FR" sz="1800" dirty="0">
                <a:solidFill>
                  <a:srgbClr val="E73EF1"/>
                </a:solidFill>
              </a:rPr>
              <a:t>sur les enjeux locaux </a:t>
            </a:r>
            <a:r>
              <a:rPr lang="fr-FR" sz="1800" dirty="0"/>
              <a:t>identifiés </a:t>
            </a:r>
            <a:r>
              <a:rPr lang="fr-FR" sz="1800" dirty="0" smtClean="0"/>
              <a:t>dans le cadre des démarches d’AP, </a:t>
            </a:r>
            <a:r>
              <a:rPr lang="fr-FR" sz="1800" dirty="0"/>
              <a:t>... et permettront d'aborder les différentes matières qui traversent le territoire (mobilité, environnement, cohésion sociale, l'habitat, l'accès au logement, ....)</a:t>
            </a:r>
            <a:r>
              <a:rPr lang="fr-FR" sz="1800" dirty="0" smtClean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475" y="3529013"/>
            <a:ext cx="2114550" cy="3175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3798621"/>
            <a:ext cx="4362450" cy="29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73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E73EF1"/>
                </a:solidFill>
              </a:rPr>
              <a:t>@</a:t>
            </a:r>
            <a:r>
              <a:rPr lang="fr-FR" b="1" dirty="0" err="1">
                <a:solidFill>
                  <a:srgbClr val="E73EF1"/>
                </a:solidFill>
              </a:rPr>
              <a:t>thlas</a:t>
            </a:r>
            <a:r>
              <a:rPr lang="fr-FR" b="1" dirty="0">
                <a:solidFill>
                  <a:srgbClr val="E73EF1"/>
                </a:solidFill>
              </a:rPr>
              <a:t>  participatif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94124" y="1600200"/>
            <a:ext cx="4892675" cy="4525963"/>
          </a:xfrm>
        </p:spPr>
        <p:txBody>
          <a:bodyPr/>
          <a:lstStyle/>
          <a:p>
            <a:endParaRPr lang="fr-FR" sz="1800" dirty="0"/>
          </a:p>
          <a:p>
            <a:r>
              <a:rPr lang="fr-FR" sz="1800" dirty="0"/>
              <a:t>Objectifs :</a:t>
            </a:r>
          </a:p>
          <a:p>
            <a:pPr lvl="1"/>
            <a:r>
              <a:rPr lang="fr-FR" sz="1400" dirty="0">
                <a:solidFill>
                  <a:srgbClr val="E73EF1"/>
                </a:solidFill>
              </a:rPr>
              <a:t>sensibiliser aux enjeux du territoire </a:t>
            </a:r>
            <a:r>
              <a:rPr lang="fr-FR" sz="1400" dirty="0"/>
              <a:t>la population </a:t>
            </a:r>
            <a:r>
              <a:rPr lang="fr-FR" sz="1400" dirty="0" err="1"/>
              <a:t>athoise</a:t>
            </a:r>
            <a:r>
              <a:rPr lang="fr-FR" sz="1400" dirty="0"/>
              <a:t> et les usagers du territoire, </a:t>
            </a:r>
          </a:p>
          <a:p>
            <a:pPr lvl="1"/>
            <a:r>
              <a:rPr lang="fr-FR" sz="1400" dirty="0">
                <a:solidFill>
                  <a:srgbClr val="E73EF1"/>
                </a:solidFill>
              </a:rPr>
              <a:t>les inviter à s'exprimer à leur sujet </a:t>
            </a:r>
            <a:r>
              <a:rPr lang="fr-FR" sz="1400" dirty="0"/>
              <a:t>de manière critique et créative dans une perspective de transformation de l'environnement pour un bien vivre ensemble </a:t>
            </a:r>
          </a:p>
          <a:p>
            <a:r>
              <a:rPr lang="fr-FR" sz="1800" dirty="0">
                <a:solidFill>
                  <a:srgbClr val="E73EF1"/>
                </a:solidFill>
              </a:rPr>
              <a:t>Long terme </a:t>
            </a:r>
          </a:p>
          <a:p>
            <a:r>
              <a:rPr lang="fr-FR" sz="1800" dirty="0"/>
              <a:t>Développement </a:t>
            </a:r>
            <a:r>
              <a:rPr lang="fr-FR" sz="1800" dirty="0">
                <a:solidFill>
                  <a:srgbClr val="E73EF1"/>
                </a:solidFill>
              </a:rPr>
              <a:t>de collaborations et de partenariats </a:t>
            </a:r>
            <a:r>
              <a:rPr lang="fr-FR" sz="1800" dirty="0"/>
              <a:t>avec associations (en fonction des thématiques abordées)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7013"/>
            <a:ext cx="3570417" cy="53609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0" y="4911725"/>
            <a:ext cx="5808414" cy="19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32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E73EF1"/>
                </a:solidFill>
              </a:rPr>
              <a:t>@</a:t>
            </a:r>
            <a:r>
              <a:rPr lang="fr-FR" b="1" dirty="0" err="1">
                <a:solidFill>
                  <a:srgbClr val="E73EF1"/>
                </a:solidFill>
              </a:rPr>
              <a:t>thlas</a:t>
            </a:r>
            <a:r>
              <a:rPr lang="fr-FR" b="1" dirty="0">
                <a:solidFill>
                  <a:srgbClr val="E73EF1"/>
                </a:solidFill>
              </a:rPr>
              <a:t>  </a:t>
            </a:r>
            <a:r>
              <a:rPr lang="fr-FR" b="1" dirty="0" smtClean="0">
                <a:solidFill>
                  <a:srgbClr val="E73EF1"/>
                </a:solidFill>
              </a:rPr>
              <a:t>participatif -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46300"/>
          </a:xfrm>
        </p:spPr>
        <p:txBody>
          <a:bodyPr/>
          <a:lstStyle/>
          <a:p>
            <a:pPr marL="457200" lvl="1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800" dirty="0" smtClean="0"/>
              <a:t>Démarches déjà </a:t>
            </a:r>
            <a:r>
              <a:rPr lang="fr-FR" sz="1800" dirty="0"/>
              <a:t>réalisées : </a:t>
            </a:r>
          </a:p>
          <a:p>
            <a:pPr lvl="0"/>
            <a:r>
              <a:rPr lang="fr-FR" sz="1800" dirty="0"/>
              <a:t>la carte des traditions, rites, coutumes et du patrimoine immatériel ;</a:t>
            </a:r>
          </a:p>
          <a:p>
            <a:pPr lvl="0"/>
            <a:r>
              <a:rPr lang="fr-FR" sz="1800" dirty="0"/>
              <a:t>la carte des imports et exports du territoire;</a:t>
            </a:r>
          </a:p>
          <a:p>
            <a:pPr lvl="0"/>
            <a:r>
              <a:rPr lang="fr-FR" sz="1800" dirty="0"/>
              <a:t>la carte des habitudes liées aux repas</a:t>
            </a:r>
            <a:r>
              <a:rPr lang="fr-FR" sz="1800" dirty="0" smtClean="0"/>
              <a:t>;</a:t>
            </a:r>
          </a:p>
          <a:p>
            <a:pPr lvl="0"/>
            <a:r>
              <a:rPr lang="fr-FR" sz="1800" dirty="0" smtClean="0"/>
              <a:t>La carte du logement (2015)</a:t>
            </a:r>
            <a:endParaRPr lang="fr-FR" sz="1800" dirty="0"/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endParaRPr lang="fr-FR" sz="1800" dirty="0" smtClean="0"/>
          </a:p>
        </p:txBody>
      </p:sp>
      <p:pic>
        <p:nvPicPr>
          <p:cNvPr id="4" name="Image 3" descr="RueeVersL'art_LogoCouleur M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35190" y="0"/>
            <a:ext cx="2294592" cy="20825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125" y="3787340"/>
            <a:ext cx="6106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Moyen : </a:t>
            </a:r>
          </a:p>
          <a:p>
            <a:r>
              <a:rPr lang="fr-FR" dirty="0" smtClean="0"/>
              <a:t>	Actions </a:t>
            </a:r>
            <a:r>
              <a:rPr lang="fr-FR" dirty="0"/>
              <a:t>mises en place par le CEC la Ruée vers l’Art (via des </a:t>
            </a:r>
            <a:r>
              <a:rPr lang="fr-FR" dirty="0">
                <a:solidFill>
                  <a:srgbClr val="E73EF1"/>
                </a:solidFill>
              </a:rPr>
              <a:t>dispositifs collectifs d’expression et de créativité</a:t>
            </a:r>
            <a:r>
              <a:rPr lang="fr-FR" dirty="0"/>
              <a:t>) : stages, ateliers, scénographies participatives dans le cadre du festival Sortilèges Rue et Vous, …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Valorisation dans </a:t>
            </a:r>
            <a:r>
              <a:rPr lang="fr-FR" dirty="0">
                <a:solidFill>
                  <a:srgbClr val="E73EF1"/>
                </a:solidFill>
              </a:rPr>
              <a:t>l’espace public </a:t>
            </a:r>
            <a:r>
              <a:rPr lang="fr-FR" dirty="0"/>
              <a:t>: supports numériques et publication papier</a:t>
            </a:r>
          </a:p>
        </p:txBody>
      </p:sp>
      <p:pic>
        <p:nvPicPr>
          <p:cNvPr id="6" name="Image 5" descr="IMG_0138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08934" y="2593066"/>
            <a:ext cx="2335065" cy="35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667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E73EF1"/>
                </a:solidFill>
              </a:rPr>
              <a:t>Stage : création géant @</a:t>
            </a:r>
            <a:r>
              <a:rPr lang="fr-FR" b="1" dirty="0" err="1" smtClean="0">
                <a:solidFill>
                  <a:srgbClr val="E73EF1"/>
                </a:solidFill>
              </a:rPr>
              <a:t>thlas</a:t>
            </a:r>
            <a:endParaRPr lang="fr-FR" b="1" dirty="0">
              <a:solidFill>
                <a:srgbClr val="E73EF1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t="13112" b="13112"/>
          <a:stretch>
            <a:fillRect/>
          </a:stretch>
        </p:blipFill>
        <p:spPr>
          <a:xfrm>
            <a:off x="2063750" y="2483741"/>
            <a:ext cx="6623050" cy="364242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94" y="1254124"/>
            <a:ext cx="4202906" cy="56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531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E73EF1"/>
                </a:solidFill>
              </a:rPr>
              <a:t>Actions @</a:t>
            </a:r>
            <a:r>
              <a:rPr lang="fr-FR" b="1" dirty="0" err="1" smtClean="0">
                <a:solidFill>
                  <a:srgbClr val="E73EF1"/>
                </a:solidFill>
              </a:rPr>
              <a:t>thlas</a:t>
            </a:r>
            <a:r>
              <a:rPr lang="fr-FR" b="1" dirty="0" smtClean="0">
                <a:solidFill>
                  <a:srgbClr val="E73EF1"/>
                </a:solidFill>
              </a:rPr>
              <a:t> </a:t>
            </a:r>
            <a:endParaRPr lang="fr-FR" b="1" dirty="0">
              <a:solidFill>
                <a:srgbClr val="E73EF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8429" b="8429"/>
          <a:stretch>
            <a:fillRect/>
          </a:stretch>
        </p:blipFill>
        <p:spPr>
          <a:xfrm>
            <a:off x="457200" y="1600201"/>
            <a:ext cx="4941801" cy="27178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38600"/>
            <a:ext cx="4241800" cy="2819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001" y="1600201"/>
            <a:ext cx="3695700" cy="2463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3853739"/>
            <a:ext cx="4395701" cy="29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1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E73EF1"/>
                </a:solidFill>
              </a:rPr>
              <a:t>Actions @</a:t>
            </a:r>
            <a:r>
              <a:rPr lang="fr-FR" b="1" dirty="0" err="1">
                <a:solidFill>
                  <a:srgbClr val="E73EF1"/>
                </a:solidFill>
              </a:rPr>
              <a:t>thlas</a:t>
            </a:r>
            <a:r>
              <a:rPr lang="fr-FR" b="1" dirty="0">
                <a:solidFill>
                  <a:srgbClr val="E73EF1"/>
                </a:solidFill>
              </a:rPr>
              <a:t>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8624" b="8624"/>
          <a:stretch>
            <a:fillRect/>
          </a:stretch>
        </p:blipFill>
        <p:spPr>
          <a:xfrm>
            <a:off x="-136432" y="4210870"/>
            <a:ext cx="4813300" cy="26471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334125" cy="42290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34125" y="0"/>
            <a:ext cx="2921000" cy="431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519" y="3730625"/>
            <a:ext cx="4697606" cy="31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01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Cartes d'identitéAle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072" b="11072"/>
          <a:stretch>
            <a:fillRect/>
          </a:stretch>
        </p:blipFill>
        <p:spPr>
          <a:xfrm>
            <a:off x="0" y="219520"/>
            <a:ext cx="5388565" cy="2963503"/>
          </a:xfrm>
        </p:spPr>
      </p:pic>
      <p:pic>
        <p:nvPicPr>
          <p:cNvPr id="6" name="Image 5" descr="P1030189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199" y="3188902"/>
            <a:ext cx="4892131" cy="3669098"/>
          </a:xfrm>
          <a:prstGeom prst="rect">
            <a:avLst/>
          </a:prstGeom>
        </p:spPr>
      </p:pic>
      <p:pic>
        <p:nvPicPr>
          <p:cNvPr id="8" name="Image 7" descr="WP_20140530_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27341" y="16280"/>
            <a:ext cx="3849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1664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3366FF"/>
                </a:solidFill>
              </a:rPr>
              <a:t>LIENS</a:t>
            </a:r>
            <a:endParaRPr lang="fr-FR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http:www.g100cible.be</a:t>
            </a:r>
          </a:p>
          <a:p>
            <a:r>
              <a:rPr lang="fr-FR" dirty="0" smtClean="0"/>
              <a:t>http</a:t>
            </a:r>
            <a:r>
              <a:rPr lang="fr-FR" dirty="0"/>
              <a:t>://</a:t>
            </a:r>
            <a:r>
              <a:rPr lang="fr-FR" dirty="0" err="1"/>
              <a:t>mcath.be</a:t>
            </a:r>
            <a:r>
              <a:rPr lang="fr-FR" dirty="0"/>
              <a:t>/info/</a:t>
            </a:r>
            <a:r>
              <a:rPr lang="fr-FR" dirty="0" err="1"/>
              <a:t>athlas</a:t>
            </a:r>
            <a:r>
              <a:rPr lang="fr-F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98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 territoires :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714565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0000FF"/>
                </a:solidFill>
              </a:rPr>
              <a:t>I. Bassin de Vie d’Ath </a:t>
            </a:r>
            <a:r>
              <a:rPr lang="fr-FR" sz="2000" dirty="0" smtClean="0"/>
              <a:t>(en partenariat avec les centres culturels de Beloeil, Enghien, Lessines, Leuze, Pays des Collines et Silly ET l’Académie Royale des Beaux-Arts de </a:t>
            </a:r>
            <a:r>
              <a:rPr lang="fr-FR" sz="2000" dirty="0" err="1" smtClean="0"/>
              <a:t>Bxl</a:t>
            </a:r>
            <a:r>
              <a:rPr lang="fr-FR" sz="2000" dirty="0" smtClean="0"/>
              <a:t>) </a:t>
            </a:r>
          </a:p>
          <a:p>
            <a:pPr lvl="7"/>
            <a:r>
              <a:rPr lang="fr-FR" dirty="0" smtClean="0"/>
              <a:t>Le G100 – Expo « territoires sans cibles »</a:t>
            </a:r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</p:txBody>
      </p:sp>
      <p:pic>
        <p:nvPicPr>
          <p:cNvPr id="4" name="Image 3" descr="Carte Region Ath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85860" y="2142803"/>
            <a:ext cx="6133430" cy="43991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88636" y="4268871"/>
            <a:ext cx="33300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FF"/>
                </a:solidFill>
              </a:rPr>
              <a:t>II. Territoire </a:t>
            </a:r>
            <a:r>
              <a:rPr lang="fr-FR" sz="2000" dirty="0">
                <a:solidFill>
                  <a:srgbClr val="0000FF"/>
                </a:solidFill>
              </a:rPr>
              <a:t>de référence de la MCA </a:t>
            </a:r>
            <a:r>
              <a:rPr lang="fr-FR" dirty="0"/>
              <a:t>(Ath, </a:t>
            </a:r>
            <a:r>
              <a:rPr lang="fr-FR" dirty="0" err="1"/>
              <a:t>Brugelette</a:t>
            </a:r>
            <a:r>
              <a:rPr lang="fr-FR" dirty="0"/>
              <a:t> et Chièvres) </a:t>
            </a:r>
            <a:endParaRPr lang="fr-FR" dirty="0" smtClean="0"/>
          </a:p>
          <a:p>
            <a:endParaRPr lang="fr-FR" sz="2000" dirty="0"/>
          </a:p>
          <a:p>
            <a:pPr marL="742950" lvl="8" indent="-285750">
              <a:buFont typeface="Arial"/>
              <a:buChar char="•"/>
            </a:pPr>
            <a:r>
              <a:rPr lang="fr-FR" dirty="0"/>
              <a:t>L’@</a:t>
            </a:r>
            <a:r>
              <a:rPr lang="fr-FR" dirty="0" err="1"/>
              <a:t>thlas</a:t>
            </a:r>
            <a:r>
              <a:rPr lang="fr-FR" dirty="0"/>
              <a:t> participatif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35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4030072" y="643513"/>
            <a:ext cx="4860521" cy="5417136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fr-FR" sz="2400" dirty="0" smtClean="0"/>
              <a:t>Réunir 100 personnes en vue d’échanger autour des transformations du territoire et des changements qu’elles souhaiteraient y apporter. </a:t>
            </a:r>
            <a:br>
              <a:rPr lang="fr-FR" sz="2400" dirty="0" smtClean="0"/>
            </a:b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>Vérifier l’existence du bassin (en fonction de l’usage de ses habitants)</a:t>
            </a:r>
            <a:br>
              <a:rPr lang="fr-FR" sz="2400" dirty="0" smtClean="0"/>
            </a:br>
            <a:endParaRPr lang="fr-FR" sz="2400" dirty="0"/>
          </a:p>
        </p:txBody>
      </p:sp>
      <p:pic>
        <p:nvPicPr>
          <p:cNvPr id="6" name="Espace réservé du contenu 5" descr="G100_affiche_web10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78593" r="-78593"/>
          <a:stretch>
            <a:fillRect/>
          </a:stretch>
        </p:blipFill>
        <p:spPr>
          <a:xfrm>
            <a:off x="-2840137" y="643512"/>
            <a:ext cx="9850029" cy="54171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23173" y="643513"/>
            <a:ext cx="456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660066"/>
                </a:solidFill>
              </a:rPr>
              <a:t>G100</a:t>
            </a:r>
            <a:r>
              <a:rPr lang="fr-FR" sz="3600" b="1" dirty="0" smtClean="0"/>
              <a:t>  </a:t>
            </a:r>
            <a:r>
              <a:rPr lang="fr-FR" b="1" dirty="0" smtClean="0"/>
              <a:t>(récolte de visions subjectives)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62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660066"/>
                </a:solidFill>
              </a:rPr>
              <a:t>G100</a:t>
            </a:r>
            <a:r>
              <a:rPr lang="fr-FR" dirty="0" smtClean="0">
                <a:solidFill>
                  <a:srgbClr val="660066"/>
                </a:solidFill>
              </a:rPr>
              <a:t> </a:t>
            </a:r>
            <a:r>
              <a:rPr lang="fr-FR" dirty="0" smtClean="0"/>
              <a:t>: Qui 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8216" y="1417638"/>
            <a:ext cx="3932377" cy="4786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100 personnes :</a:t>
            </a:r>
          </a:p>
          <a:p>
            <a:r>
              <a:rPr lang="fr-FR" sz="2400" dirty="0" smtClean="0"/>
              <a:t>Pas des proches des CC (pas des membres des CA, CC, Commissions, </a:t>
            </a:r>
            <a:r>
              <a:rPr lang="fr-FR" sz="2400" dirty="0" err="1" smtClean="0"/>
              <a:t>etc</a:t>
            </a:r>
            <a:r>
              <a:rPr lang="fr-FR" sz="2400" dirty="0" smtClean="0"/>
              <a:t>) </a:t>
            </a:r>
          </a:p>
          <a:p>
            <a:r>
              <a:rPr lang="fr-FR" sz="2400" dirty="0" smtClean="0"/>
              <a:t>Pas de élus</a:t>
            </a:r>
            <a:r>
              <a:rPr lang="fr-FR" sz="2400" dirty="0"/>
              <a:t> </a:t>
            </a:r>
            <a:r>
              <a:rPr lang="fr-FR" sz="2400" dirty="0" smtClean="0"/>
              <a:t>ni des personnes engagées en politique</a:t>
            </a:r>
          </a:p>
          <a:p>
            <a:r>
              <a:rPr lang="fr-FR" sz="2400" dirty="0" smtClean="0"/>
              <a:t>Représenter la diversité du territoire (identification de caractéristiques spécifiques à rencontrer)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6" name="Image 5" descr="140216_G100_1_22_RVB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275" y="1909811"/>
            <a:ext cx="4659865" cy="30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52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660066"/>
                </a:solidFill>
              </a:rPr>
              <a:t>G100</a:t>
            </a:r>
            <a:r>
              <a:rPr lang="fr-FR" dirty="0" smtClean="0"/>
              <a:t>. Méthode de recrutement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Par voie de presse</a:t>
            </a:r>
          </a:p>
          <a:p>
            <a:r>
              <a:rPr lang="fr-FR" dirty="0" smtClean="0"/>
              <a:t>En passant par les associations</a:t>
            </a:r>
          </a:p>
          <a:p>
            <a:r>
              <a:rPr lang="fr-FR" dirty="0" smtClean="0"/>
              <a:t>Relances téléphoniques</a:t>
            </a:r>
          </a:p>
          <a:p>
            <a:r>
              <a:rPr lang="fr-FR" dirty="0" smtClean="0"/>
              <a:t>Rencontres</a:t>
            </a:r>
          </a:p>
          <a:p>
            <a:r>
              <a:rPr lang="fr-FR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824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kern="1200" dirty="0" smtClean="0">
                <a:solidFill>
                  <a:srgbClr val="660066"/>
                </a:solidFill>
                <a:effectLst/>
                <a:latin typeface="+mj-lt"/>
                <a:ea typeface="+mj-ea"/>
                <a:cs typeface="+mj-cs"/>
              </a:rPr>
              <a:t>G100</a:t>
            </a:r>
            <a:r>
              <a:rPr lang="fr-FR" sz="4400" b="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r>
              <a:rPr lang="fr-FR" sz="4400" b="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fr-FR" dirty="0" smtClean="0"/>
              <a:t>Déroulement – contenu -1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635211" cy="4525963"/>
          </a:xfrm>
        </p:spPr>
        <p:txBody>
          <a:bodyPr>
            <a:normAutofit/>
          </a:bodyPr>
          <a:lstStyle/>
          <a:p>
            <a:pPr algn="ctr"/>
            <a:r>
              <a:rPr lang="fr-FR" sz="2400" dirty="0" smtClean="0"/>
              <a:t>2 journées </a:t>
            </a:r>
          </a:p>
          <a:p>
            <a:pPr algn="ctr"/>
            <a:endParaRPr lang="fr-FR" sz="2400" dirty="0" smtClean="0"/>
          </a:p>
          <a:p>
            <a:r>
              <a:rPr lang="fr-FR" sz="2200" dirty="0" smtClean="0"/>
              <a:t>J1 =&gt; identification du </a:t>
            </a:r>
            <a:r>
              <a:rPr lang="fr-FR" sz="2200" dirty="0" smtClean="0">
                <a:solidFill>
                  <a:srgbClr val="558ED5"/>
                </a:solidFill>
              </a:rPr>
              <a:t>bassin de vie</a:t>
            </a:r>
          </a:p>
          <a:p>
            <a:r>
              <a:rPr lang="fr-FR" sz="2200" dirty="0"/>
              <a:t> </a:t>
            </a:r>
            <a:r>
              <a:rPr lang="fr-FR" sz="2200" dirty="0" smtClean="0"/>
              <a:t>   =&gt; identification des </a:t>
            </a:r>
            <a:r>
              <a:rPr lang="fr-FR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transformations observées </a:t>
            </a:r>
            <a:r>
              <a:rPr lang="fr-FR" sz="2200" dirty="0" smtClean="0"/>
              <a:t>sur le territoire</a:t>
            </a:r>
          </a:p>
          <a:p>
            <a:r>
              <a:rPr lang="fr-FR" sz="2200" dirty="0"/>
              <a:t> </a:t>
            </a:r>
            <a:r>
              <a:rPr lang="fr-FR" sz="2200" dirty="0" smtClean="0"/>
              <a:t>   =&gt; échanges sur les </a:t>
            </a:r>
            <a:r>
              <a:rPr lang="fr-FR" sz="2200" dirty="0" smtClean="0">
                <a:solidFill>
                  <a:srgbClr val="558ED5"/>
                </a:solidFill>
              </a:rPr>
              <a:t>changements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558ED5"/>
                </a:solidFill>
              </a:rPr>
              <a:t>	</a:t>
            </a:r>
            <a:r>
              <a:rPr lang="fr-FR" sz="2200" dirty="0" smtClean="0"/>
              <a:t> à y apporter</a:t>
            </a:r>
          </a:p>
          <a:p>
            <a:r>
              <a:rPr lang="fr-FR" sz="2200" dirty="0"/>
              <a:t> </a:t>
            </a:r>
            <a:r>
              <a:rPr lang="fr-FR" sz="2200" dirty="0" smtClean="0"/>
              <a:t>   =&gt; </a:t>
            </a:r>
            <a:r>
              <a:rPr lang="fr-FR" sz="2200" dirty="0" smtClean="0">
                <a:solidFill>
                  <a:srgbClr val="558ED5"/>
                </a:solidFill>
              </a:rPr>
              <a:t>priorisation</a:t>
            </a:r>
            <a:r>
              <a:rPr lang="fr-FR" sz="2200" dirty="0" smtClean="0"/>
              <a:t> des changements</a:t>
            </a:r>
          </a:p>
          <a:p>
            <a:pPr marL="0" indent="0">
              <a:buNone/>
            </a:pPr>
            <a:r>
              <a:rPr lang="fr-FR" sz="2200" dirty="0" smtClean="0"/>
              <a:t>         souhaités</a:t>
            </a:r>
          </a:p>
          <a:p>
            <a:pPr marL="0" indent="0">
              <a:buNone/>
            </a:pPr>
            <a:endParaRPr lang="fr-FR" sz="2200" dirty="0"/>
          </a:p>
        </p:txBody>
      </p:sp>
      <p:pic>
        <p:nvPicPr>
          <p:cNvPr id="4" name="Image 3" descr="DSC_05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38885" y="4006953"/>
            <a:ext cx="3905115" cy="2614168"/>
          </a:xfrm>
          <a:prstGeom prst="rect">
            <a:avLst/>
          </a:prstGeom>
        </p:spPr>
      </p:pic>
      <p:pic>
        <p:nvPicPr>
          <p:cNvPr id="5" name="Image 4" descr="140216_G100_1_21_RVB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08433" y="1810845"/>
            <a:ext cx="2735567" cy="18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807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660066"/>
                </a:solidFill>
              </a:rPr>
              <a:t>G100. </a:t>
            </a:r>
            <a:r>
              <a:rPr lang="fr-FR" dirty="0" smtClean="0"/>
              <a:t>Contenu (2) - Quel bassin de vie ?  </a:t>
            </a:r>
            <a:endParaRPr lang="fr-FR" dirty="0"/>
          </a:p>
        </p:txBody>
      </p:sp>
      <p:pic>
        <p:nvPicPr>
          <p:cNvPr id="4" name="Espace réservé du contenu 3" descr="où je me cultur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190" b="11190"/>
          <a:stretch>
            <a:fillRect/>
          </a:stretch>
        </p:blipFill>
        <p:spPr>
          <a:xfrm>
            <a:off x="397667" y="4109086"/>
            <a:ext cx="4689543" cy="2579068"/>
          </a:xfrm>
        </p:spPr>
      </p:pic>
      <p:pic>
        <p:nvPicPr>
          <p:cNvPr id="5" name="Image 4" descr="La communele 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87210" y="1466492"/>
            <a:ext cx="3852233" cy="2834387"/>
          </a:xfrm>
          <a:prstGeom prst="rect">
            <a:avLst/>
          </a:prstGeom>
        </p:spPr>
      </p:pic>
      <p:pic>
        <p:nvPicPr>
          <p:cNvPr id="6" name="Image 5" descr="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48000" y="1417638"/>
            <a:ext cx="3496256" cy="234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453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660066"/>
                </a:solidFill>
              </a:rPr>
              <a:t>G100. </a:t>
            </a:r>
            <a:r>
              <a:rPr lang="fr-FR" dirty="0" smtClean="0"/>
              <a:t>Contenu (3) – transformations observées</a:t>
            </a:r>
            <a:r>
              <a:rPr lang="fr-FR" baseline="0" dirty="0" smtClean="0"/>
              <a:t> </a:t>
            </a:r>
            <a:endParaRPr lang="fr-FR" dirty="0"/>
          </a:p>
        </p:txBody>
      </p:sp>
      <p:pic>
        <p:nvPicPr>
          <p:cNvPr id="4" name="Espace réservé du contenu 3" descr="140216_G100_1_39_RVB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636" b="8636"/>
          <a:stretch>
            <a:fillRect/>
          </a:stretch>
        </p:blipFill>
        <p:spPr>
          <a:xfrm>
            <a:off x="-86614" y="1533467"/>
            <a:ext cx="9280382" cy="510385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71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1087</Words>
  <Application>Microsoft Macintosh PowerPoint</Application>
  <PresentationFormat>Présentation à l'écran (4:3)</PresentationFormat>
  <Paragraphs>108</Paragraphs>
  <Slides>29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 Actions  : G100, exposition visions sans cibles du territoire, @thlas participatif,… </vt:lpstr>
      <vt:lpstr>Principes </vt:lpstr>
      <vt:lpstr>Deux territoires : </vt:lpstr>
      <vt:lpstr>Réunir 100 personnes en vue d’échanger autour des transformations du territoire et des changements qu’elles souhaiteraient y apporter.   Vérifier l’existence du bassin (en fonction de l’usage de ses habitants) </vt:lpstr>
      <vt:lpstr>G100 : Qui ? </vt:lpstr>
      <vt:lpstr>G100. Méthode de recrutement</vt:lpstr>
      <vt:lpstr>G100. Déroulement – contenu -1 </vt:lpstr>
      <vt:lpstr>G100. Contenu (2) - Quel bassin de vie ?  </vt:lpstr>
      <vt:lpstr>G100. Contenu (3) – transformations observées </vt:lpstr>
      <vt:lpstr>G100. Déroulement - contenu (suite)</vt:lpstr>
      <vt:lpstr>G100. Carte économie alternative</vt:lpstr>
      <vt:lpstr>G100. Carte mobilité</vt:lpstr>
      <vt:lpstr>G100. Etapes de travail</vt:lpstr>
      <vt:lpstr> Expo « territoires sans cible »</vt:lpstr>
      <vt:lpstr>Expo « territoires sans cible » - Etapes </vt:lpstr>
      <vt:lpstr>Portrait absolu / panneau mobile</vt:lpstr>
      <vt:lpstr>Un pris, un passé </vt:lpstr>
      <vt:lpstr>Miroirs</vt:lpstr>
      <vt:lpstr>LIMITE(S)</vt:lpstr>
      <vt:lpstr>Diapositive 20</vt:lpstr>
      <vt:lpstr>Expo « territoires sans cible » - moyen d’aborder l’AP au niveau local</vt:lpstr>
      <vt:lpstr>III. @thlas  participatif</vt:lpstr>
      <vt:lpstr>@thlas  participatif</vt:lpstr>
      <vt:lpstr>@thlas  participatif - </vt:lpstr>
      <vt:lpstr>Stage : création géant @thlas</vt:lpstr>
      <vt:lpstr>Actions @thlas </vt:lpstr>
      <vt:lpstr>Actions @thlas </vt:lpstr>
      <vt:lpstr>Diapositive 28</vt:lpstr>
      <vt:lpstr>LIENS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Analyse partagée :   G100, exposition visions sans cibles du territoire, @thlas participatif, </dc:title>
  <dc:creator>MCA 2004</dc:creator>
  <cp:lastModifiedBy>iMac27 ASTRAC</cp:lastModifiedBy>
  <cp:revision>65</cp:revision>
  <cp:lastPrinted>2014-11-25T07:39:29Z</cp:lastPrinted>
  <dcterms:created xsi:type="dcterms:W3CDTF">2015-02-03T14:14:35Z</dcterms:created>
  <dcterms:modified xsi:type="dcterms:W3CDTF">2015-02-03T14:15:05Z</dcterms:modified>
</cp:coreProperties>
</file>