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8A968"/>
    <a:srgbClr val="F9B47B"/>
    <a:srgbClr val="000000"/>
    <a:srgbClr val="4F6228"/>
    <a:srgbClr val="99FF9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32" y="-1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F0EEC-6F87-4253-8A9E-8FD33E17D6BA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0752B-CEA4-466F-AFE7-9049C34DDA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411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752B-CEA4-466F-AFE7-9049C34DDA58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448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860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40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687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795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598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527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772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077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476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43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681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5545-4877-4BC7-A21D-392C3310388E}" type="datetimeFigureOut">
              <a:rPr lang="fr-BE" smtClean="0"/>
              <a:pPr/>
              <a:t>9/05/14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C7529-75FC-45FA-882D-B0D4D52A1658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877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lipse 21"/>
          <p:cNvSpPr/>
          <p:nvPr/>
        </p:nvSpPr>
        <p:spPr>
          <a:xfrm rot="14400000" flipH="1">
            <a:off x="853620" y="3125400"/>
            <a:ext cx="1872000" cy="2880000"/>
          </a:xfrm>
          <a:prstGeom prst="ellipse">
            <a:avLst/>
          </a:prstGeom>
          <a:solidFill>
            <a:srgbClr val="F8A968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36000" rtlCol="0" anchor="ctr"/>
          <a:lstStyle/>
          <a:p>
            <a:pPr algn="ctr"/>
            <a:endParaRPr lang="fr-BE"/>
          </a:p>
        </p:txBody>
      </p:sp>
      <p:sp>
        <p:nvSpPr>
          <p:cNvPr id="16" name="Ellipse 15"/>
          <p:cNvSpPr/>
          <p:nvPr/>
        </p:nvSpPr>
        <p:spPr>
          <a:xfrm rot="10800000" flipV="1">
            <a:off x="2667000" y="91800"/>
            <a:ext cx="1872000" cy="28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36000" rtlCol="0" anchor="ctr"/>
          <a:lstStyle/>
          <a:p>
            <a:pPr algn="ctr"/>
            <a:endParaRPr lang="fr-BE" sz="1200" i="1" dirty="0">
              <a:solidFill>
                <a:schemeClr val="tx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865097" y="533399"/>
            <a:ext cx="1469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Subvention</a:t>
            </a:r>
            <a:br>
              <a:rPr lang="fr-BE" sz="1200" b="1" dirty="0" smtClean="0"/>
            </a:br>
            <a:r>
              <a:rPr lang="fr-BE" sz="1200" b="1" dirty="0" smtClean="0"/>
              <a:t>extraordinaire</a:t>
            </a:r>
            <a:br>
              <a:rPr lang="fr-BE" sz="1200" b="1" dirty="0" smtClean="0"/>
            </a:br>
            <a:r>
              <a:rPr lang="fr-BE" sz="1200" b="1" dirty="0" smtClean="0"/>
              <a:t>d’équipement  ou </a:t>
            </a:r>
            <a:r>
              <a:rPr lang="fr-BE" sz="1200" b="1" dirty="0"/>
              <a:t>d’aménagement</a:t>
            </a:r>
          </a:p>
          <a:p>
            <a:pPr algn="ctr"/>
            <a:r>
              <a:rPr lang="fr-BE" sz="1200" i="1" dirty="0" smtClean="0"/>
              <a:t>Max </a:t>
            </a:r>
            <a:r>
              <a:rPr lang="fr-BE" sz="1200" i="1" dirty="0"/>
              <a:t>60% </a:t>
            </a:r>
            <a:r>
              <a:rPr lang="fr-BE" sz="1200" i="1" dirty="0" smtClean="0"/>
              <a:t>des dépenses</a:t>
            </a:r>
            <a:r>
              <a:rPr lang="fr-BE" sz="1200" dirty="0" smtClean="0"/>
              <a:t>. 1 x / an</a:t>
            </a:r>
            <a:endParaRPr lang="fr-BE" sz="1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7467600" y="152400"/>
            <a:ext cx="238194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BE" sz="1100" dirty="0" smtClean="0"/>
              <a:t>(1)  Deux ACI par </a:t>
            </a:r>
            <a:r>
              <a:rPr lang="fr-BE" sz="1100" dirty="0"/>
              <a:t>province et</a:t>
            </a:r>
            <a:r>
              <a:rPr lang="fr-BE" sz="1100" dirty="0" smtClean="0"/>
              <a:t> deux </a:t>
            </a:r>
            <a:r>
              <a:rPr lang="fr-BE" sz="1100" dirty="0"/>
              <a:t>pour </a:t>
            </a:r>
            <a:r>
              <a:rPr lang="fr-BE" sz="1100" dirty="0" smtClean="0"/>
              <a:t>Bxl. Capitale. Plus 1 ACI </a:t>
            </a:r>
            <a:r>
              <a:rPr lang="fr-BE" sz="1100" dirty="0"/>
              <a:t>par tranche de 400.000 </a:t>
            </a:r>
            <a:r>
              <a:rPr lang="fr-BE" sz="1100" dirty="0" smtClean="0"/>
              <a:t>habitants. </a:t>
            </a:r>
            <a:r>
              <a:rPr lang="fr-BE" sz="1100" i="1" dirty="0" smtClean="0"/>
              <a:t>Ex.:  Bxl </a:t>
            </a:r>
            <a:r>
              <a:rPr lang="fr-BE" sz="1100" i="1" dirty="0"/>
              <a:t>1.180.000 </a:t>
            </a:r>
            <a:r>
              <a:rPr lang="fr-BE" sz="1100" i="1" dirty="0" smtClean="0"/>
              <a:t> habitants, soit 2 ACI de plus pour 800.000 habitants = 4 ACI au total. </a:t>
            </a:r>
            <a:r>
              <a:rPr lang="fr-BE" sz="1100" dirty="0" smtClean="0"/>
              <a:t>Le gouvernement peut dépasser le numerus clausus.</a:t>
            </a:r>
            <a:r>
              <a:rPr lang="fr-BE" sz="1100" i="1" dirty="0" smtClean="0"/>
              <a:t/>
            </a:r>
            <a:br>
              <a:rPr lang="fr-BE" sz="1100" i="1" dirty="0" smtClean="0"/>
            </a:br>
            <a:r>
              <a:rPr lang="fr-FR" sz="1100" dirty="0" smtClean="0"/>
              <a:t>Financement selon la population du territoire de projet.</a:t>
            </a:r>
            <a:endParaRPr lang="fr-BE" sz="1100" dirty="0"/>
          </a:p>
        </p:txBody>
      </p:sp>
      <p:sp>
        <p:nvSpPr>
          <p:cNvPr id="32" name="Rectangle 31"/>
          <p:cNvSpPr/>
          <p:nvPr/>
        </p:nvSpPr>
        <p:spPr>
          <a:xfrm>
            <a:off x="4407600" y="6469414"/>
            <a:ext cx="3060000" cy="1846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10800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BE" sz="1200" dirty="0" smtClean="0">
                <a:solidFill>
                  <a:schemeClr val="tx1"/>
                </a:solidFill>
              </a:rPr>
              <a:t>Parité de financement FWB – pouvoirs locaux</a:t>
            </a:r>
            <a:r>
              <a:rPr lang="fr-BE" sz="1200" baseline="30000" dirty="0" smtClean="0">
                <a:solidFill>
                  <a:schemeClr val="tx1"/>
                </a:solidFill>
              </a:rPr>
              <a:t>5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0472" y="6237312"/>
            <a:ext cx="2618928" cy="40568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36000" bIns="36000" rtlCol="0" anchor="ctr">
            <a:spAutoFit/>
          </a:bodyPr>
          <a:lstStyle/>
          <a:p>
            <a:r>
              <a:rPr lang="fr-BE" sz="1200" dirty="0" smtClean="0">
                <a:solidFill>
                  <a:schemeClr val="tx1"/>
                </a:solidFill>
              </a:rPr>
              <a:t>   Pas </a:t>
            </a:r>
            <a:r>
              <a:rPr lang="fr-BE" sz="1200" dirty="0">
                <a:solidFill>
                  <a:schemeClr val="tx1"/>
                </a:solidFill>
              </a:rPr>
              <a:t>de parité</a:t>
            </a:r>
            <a:r>
              <a:rPr lang="fr-BE" sz="1200" dirty="0" smtClean="0">
                <a:solidFill>
                  <a:schemeClr val="tx1"/>
                </a:solidFill>
              </a:rPr>
              <a:t> de financement FWB -</a:t>
            </a:r>
            <a:br>
              <a:rPr lang="fr-BE" sz="1200" dirty="0" smtClean="0">
                <a:solidFill>
                  <a:schemeClr val="tx1"/>
                </a:solidFill>
              </a:rPr>
            </a:br>
            <a:r>
              <a:rPr lang="fr-BE" sz="1200" dirty="0" smtClean="0">
                <a:solidFill>
                  <a:schemeClr val="tx1"/>
                </a:solidFill>
              </a:rPr>
              <a:t>   pouvoirs locaux (</a:t>
            </a:r>
            <a:r>
              <a:rPr lang="fr-BE" sz="1200" i="1" dirty="0" smtClean="0">
                <a:solidFill>
                  <a:schemeClr val="tx1"/>
                </a:solidFill>
              </a:rPr>
              <a:t>prov + com</a:t>
            </a:r>
            <a:r>
              <a:rPr lang="fr-BE" sz="1200" dirty="0" smtClean="0">
                <a:solidFill>
                  <a:schemeClr val="tx1"/>
                </a:solidFill>
              </a:rPr>
              <a:t>)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 rot="18000000">
            <a:off x="819359" y="991800"/>
            <a:ext cx="1872000" cy="28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36000" rtlCol="0" anchor="ctr"/>
          <a:lstStyle/>
          <a:p>
            <a:pPr algn="ctr"/>
            <a:endParaRPr lang="fr-BE" sz="1200" i="1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33400" y="1466513"/>
            <a:ext cx="1828800" cy="226728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fr-BE" sz="1200" b="1" dirty="0" smtClean="0"/>
              <a:t> Action(s) Culturelle(s)</a:t>
            </a:r>
            <a:br>
              <a:rPr lang="fr-BE" sz="1200" b="1" dirty="0" smtClean="0"/>
            </a:br>
            <a:r>
              <a:rPr lang="fr-BE" sz="1200" b="1" dirty="0" smtClean="0"/>
              <a:t> Spécialisée(s) (ACS)</a:t>
            </a:r>
            <a:br>
              <a:rPr lang="fr-BE" sz="1200" b="1" dirty="0" smtClean="0"/>
            </a:br>
            <a:r>
              <a:rPr lang="fr-BE" sz="1200" dirty="0" smtClean="0"/>
              <a:t>Une ou plusieurs.</a:t>
            </a:r>
          </a:p>
          <a:p>
            <a:pPr algn="ctr"/>
            <a:r>
              <a:rPr lang="fr-BE" sz="1200" dirty="0" smtClean="0"/>
              <a:t>Portée seul ou à plusieurs.</a:t>
            </a:r>
            <a:br>
              <a:rPr lang="fr-BE" sz="1200" dirty="0" smtClean="0"/>
            </a:br>
            <a:r>
              <a:rPr lang="fr-BE" sz="1200" dirty="0" smtClean="0"/>
              <a:t>   </a:t>
            </a:r>
            <a:r>
              <a:rPr lang="fr-BE" sz="1200" i="1" dirty="0" smtClean="0"/>
              <a:t>Financement selon projet.</a:t>
            </a:r>
          </a:p>
          <a:p>
            <a:pPr algn="ctr"/>
            <a:r>
              <a:rPr lang="fr-BE" sz="1200" i="1" dirty="0" smtClean="0"/>
              <a:t>Enveloppe(s) venant</a:t>
            </a:r>
            <a:br>
              <a:rPr lang="fr-BE" sz="1200" i="1" dirty="0" smtClean="0"/>
            </a:br>
            <a:r>
              <a:rPr lang="fr-BE" sz="1200" i="1" dirty="0" smtClean="0"/>
              <a:t>    des autres</a:t>
            </a:r>
          </a:p>
          <a:p>
            <a:pPr algn="ctr"/>
            <a:r>
              <a:rPr lang="fr-BE" sz="1200" i="1" dirty="0" smtClean="0"/>
              <a:t>secteurs</a:t>
            </a:r>
          </a:p>
          <a:p>
            <a:pPr algn="ctr"/>
            <a:endParaRPr lang="fr-BE" sz="200" i="1" baseline="30000" dirty="0" smtClean="0"/>
          </a:p>
          <a:p>
            <a:pPr algn="ctr"/>
            <a:r>
              <a:rPr lang="fr-BE" sz="1200" i="1" baseline="30000" dirty="0" smtClean="0"/>
              <a:t>(3)</a:t>
            </a:r>
          </a:p>
          <a:p>
            <a:endParaRPr lang="fr-BE" sz="1200" dirty="0" smtClean="0"/>
          </a:p>
          <a:p>
            <a:pPr marL="171450" indent="-171450">
              <a:buFontTx/>
              <a:buChar char="-"/>
            </a:pPr>
            <a:endParaRPr lang="fr-BE" sz="1200" dirty="0"/>
          </a:p>
        </p:txBody>
      </p:sp>
      <p:sp>
        <p:nvSpPr>
          <p:cNvPr id="18" name="Ellipse 17"/>
          <p:cNvSpPr/>
          <p:nvPr/>
        </p:nvSpPr>
        <p:spPr>
          <a:xfrm rot="7200000" flipV="1">
            <a:off x="4594146" y="2986200"/>
            <a:ext cx="1872000" cy="28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36000" rtlCol="0" anchor="ctr"/>
          <a:lstStyle/>
          <a:p>
            <a:pPr algn="ctr"/>
            <a:endParaRPr lang="fr-BE"/>
          </a:p>
        </p:txBody>
      </p:sp>
      <p:sp>
        <p:nvSpPr>
          <p:cNvPr id="26" name="ZoneTexte 25"/>
          <p:cNvSpPr txBox="1"/>
          <p:nvPr/>
        </p:nvSpPr>
        <p:spPr>
          <a:xfrm>
            <a:off x="4800600" y="3886200"/>
            <a:ext cx="1995989" cy="138499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fr-BE" sz="1200" b="1" dirty="0" smtClean="0"/>
              <a:t>Subvention(s) </a:t>
            </a:r>
          </a:p>
          <a:p>
            <a:pPr algn="ctr"/>
            <a:r>
              <a:rPr lang="fr-BE" sz="1200" b="1" dirty="0" smtClean="0"/>
              <a:t>pour Coopération</a:t>
            </a:r>
          </a:p>
          <a:p>
            <a:pPr algn="ctr"/>
            <a:r>
              <a:rPr lang="fr-BE" sz="1200" i="1" dirty="0" smtClean="0"/>
              <a:t>Forfait par projet:</a:t>
            </a:r>
          </a:p>
          <a:p>
            <a:pPr algn="ctr"/>
            <a:r>
              <a:rPr lang="fr-BE" sz="1200" i="1" dirty="0" smtClean="0"/>
              <a:t>max. 15 000€; plus par partenaire:  max. 15 000€</a:t>
            </a:r>
            <a:r>
              <a:rPr lang="fr-BE" sz="1200" dirty="0" smtClean="0"/>
              <a:t>.</a:t>
            </a:r>
          </a:p>
          <a:p>
            <a:pPr algn="ctr"/>
            <a:r>
              <a:rPr lang="fr-BE" sz="1200" dirty="0" smtClean="0"/>
              <a:t>Minimum 3 cc dont</a:t>
            </a:r>
          </a:p>
          <a:p>
            <a:pPr algn="ctr"/>
            <a:r>
              <a:rPr lang="fr-BE" sz="1200" dirty="0" smtClean="0"/>
              <a:t>1 porteur</a:t>
            </a:r>
            <a:endParaRPr lang="fr-BE" sz="1200" dirty="0"/>
          </a:p>
        </p:txBody>
      </p:sp>
      <p:sp>
        <p:nvSpPr>
          <p:cNvPr id="17" name="Ellipse 16"/>
          <p:cNvSpPr/>
          <p:nvPr/>
        </p:nvSpPr>
        <p:spPr>
          <a:xfrm rot="3600000">
            <a:off x="4665277" y="839400"/>
            <a:ext cx="1872000" cy="28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36000" rtlCol="0" anchor="ctr"/>
          <a:lstStyle/>
          <a:p>
            <a:pPr algn="ctr"/>
            <a:endParaRPr lang="fr-BE" sz="1200" dirty="0" smtClean="0">
              <a:solidFill>
                <a:schemeClr val="tx1"/>
              </a:solidFill>
            </a:endParaRPr>
          </a:p>
          <a:p>
            <a:pPr algn="ctr"/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44000" y="1544162"/>
            <a:ext cx="2209800" cy="118494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spcAft>
                <a:spcPts val="200"/>
              </a:spcAft>
            </a:pPr>
            <a:r>
              <a:rPr lang="fr-BE" sz="1200" b="1" dirty="0" smtClean="0"/>
              <a:t>       Subvention(s) pour opération(s) culturelle(s) </a:t>
            </a:r>
            <a:br>
              <a:rPr lang="fr-BE" sz="1200" b="1" dirty="0" smtClean="0"/>
            </a:br>
            <a:r>
              <a:rPr lang="fr-BE" sz="1200" b="1" dirty="0" smtClean="0"/>
              <a:t>exceptionnelle(s)</a:t>
            </a:r>
          </a:p>
          <a:p>
            <a:pPr algn="ctr"/>
            <a:r>
              <a:rPr lang="fr-BE" sz="1200" dirty="0" smtClean="0"/>
              <a:t>Cofinancement attendu </a:t>
            </a:r>
            <a:br>
              <a:rPr lang="fr-BE" sz="1200" dirty="0" smtClean="0"/>
            </a:br>
            <a:r>
              <a:rPr lang="fr-BE" sz="1200" i="1" dirty="0" smtClean="0"/>
              <a:t>Montant selon projet</a:t>
            </a:r>
          </a:p>
          <a:p>
            <a:pPr algn="ctr"/>
            <a:endParaRPr lang="fr-BE" sz="200" i="1" baseline="30000" dirty="0" smtClean="0"/>
          </a:p>
          <a:p>
            <a:pPr algn="ctr"/>
            <a:r>
              <a:rPr lang="fr-BE" sz="1200" i="1" baseline="30000" dirty="0" smtClean="0"/>
              <a:t>(4)</a:t>
            </a:r>
            <a:endParaRPr lang="fr-BE" sz="1200" dirty="0"/>
          </a:p>
        </p:txBody>
      </p:sp>
      <p:sp>
        <p:nvSpPr>
          <p:cNvPr id="7" name="Ellipse 6"/>
          <p:cNvSpPr/>
          <p:nvPr/>
        </p:nvSpPr>
        <p:spPr>
          <a:xfrm>
            <a:off x="2772000" y="4071640"/>
            <a:ext cx="1872000" cy="2710160"/>
          </a:xfrm>
          <a:prstGeom prst="ellipse">
            <a:avLst/>
          </a:prstGeom>
          <a:solidFill>
            <a:srgbClr val="F8A968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36000" rtlCol="0" anchor="ctr"/>
          <a:lstStyle/>
          <a:p>
            <a:pPr algn="ctr"/>
            <a:endParaRPr lang="fr-BE"/>
          </a:p>
        </p:txBody>
      </p:sp>
      <p:sp>
        <p:nvSpPr>
          <p:cNvPr id="27" name="ZoneTexte 26"/>
          <p:cNvSpPr txBox="1"/>
          <p:nvPr/>
        </p:nvSpPr>
        <p:spPr>
          <a:xfrm>
            <a:off x="3016148" y="5321533"/>
            <a:ext cx="1383704" cy="101566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fr-BE" sz="1200" b="1" dirty="0" smtClean="0"/>
              <a:t>Extension de territoire</a:t>
            </a:r>
          </a:p>
          <a:p>
            <a:pPr algn="ctr"/>
            <a:r>
              <a:rPr lang="fr-BE" sz="1200" dirty="0" smtClean="0"/>
              <a:t>Par commune</a:t>
            </a:r>
            <a:br>
              <a:rPr lang="fr-BE" sz="1200" dirty="0" smtClean="0"/>
            </a:br>
            <a:r>
              <a:rPr lang="fr-BE" sz="1200" dirty="0" smtClean="0"/>
              <a:t>non-couverte:</a:t>
            </a:r>
            <a:br>
              <a:rPr lang="fr-BE" sz="1200" dirty="0" smtClean="0"/>
            </a:br>
            <a:r>
              <a:rPr lang="fr-BE" sz="1200" i="1" dirty="0" smtClean="0"/>
              <a:t>max. 25 000€</a:t>
            </a:r>
            <a:endParaRPr lang="fr-BE" sz="1200" dirty="0"/>
          </a:p>
        </p:txBody>
      </p:sp>
      <p:sp>
        <p:nvSpPr>
          <p:cNvPr id="20" name="Ellipse 19"/>
          <p:cNvSpPr>
            <a:spLocks noChangeAspect="1"/>
          </p:cNvSpPr>
          <p:nvPr/>
        </p:nvSpPr>
        <p:spPr>
          <a:xfrm>
            <a:off x="1981200" y="1865400"/>
            <a:ext cx="3240000" cy="3240000"/>
          </a:xfrm>
          <a:prstGeom prst="ellipse">
            <a:avLst/>
          </a:prstGeom>
          <a:solidFill>
            <a:srgbClr val="F8A968"/>
          </a:solidFill>
          <a:ln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08000" rIns="0" bIns="0" rtlCol="0" anchor="b" anchorCtr="1">
            <a:normAutofit/>
          </a:bodyPr>
          <a:lstStyle/>
          <a:p>
            <a:pPr algn="ctr"/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057400" y="1981200"/>
            <a:ext cx="308277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BE" sz="600" b="1" dirty="0" smtClean="0"/>
          </a:p>
          <a:p>
            <a:pPr algn="ctr"/>
            <a:endParaRPr lang="fr-BE" sz="1000" b="1" dirty="0" smtClean="0"/>
          </a:p>
          <a:p>
            <a:pPr algn="ctr"/>
            <a:r>
              <a:rPr lang="fr-BE" sz="1200" b="1" dirty="0" smtClean="0"/>
              <a:t>Action Culturelle Intensifiée (ACI)</a:t>
            </a:r>
            <a:br>
              <a:rPr lang="fr-BE" sz="1200" b="1" dirty="0" smtClean="0"/>
            </a:br>
            <a:r>
              <a:rPr lang="fr-BE" sz="1200" dirty="0" smtClean="0"/>
              <a:t>Seul ou à plusieurs.</a:t>
            </a:r>
            <a:br>
              <a:rPr lang="fr-BE" sz="1200" dirty="0" smtClean="0"/>
            </a:br>
            <a:endParaRPr lang="fr-BE" sz="1200" dirty="0" smtClean="0"/>
          </a:p>
          <a:p>
            <a:pPr algn="ctr"/>
            <a:endParaRPr lang="fr-BE" sz="1200" b="1" dirty="0" smtClean="0"/>
          </a:p>
          <a:p>
            <a:pPr algn="ctr"/>
            <a:endParaRPr lang="fr-BE" sz="1200" b="1" dirty="0" smtClean="0"/>
          </a:p>
          <a:p>
            <a:pPr algn="ctr"/>
            <a:endParaRPr lang="fr-BE" sz="1200" b="1" dirty="0" smtClean="0"/>
          </a:p>
          <a:p>
            <a:pPr algn="ctr"/>
            <a:endParaRPr lang="fr-BE" sz="1200" b="1" dirty="0" smtClean="0"/>
          </a:p>
          <a:p>
            <a:pPr algn="ctr"/>
            <a:endParaRPr lang="fr-BE" sz="1200" b="1" dirty="0" smtClean="0"/>
          </a:p>
          <a:p>
            <a:pPr algn="ctr"/>
            <a:endParaRPr lang="fr-BE" sz="1200" b="1" dirty="0" smtClean="0"/>
          </a:p>
          <a:p>
            <a:pPr algn="ctr"/>
            <a:endParaRPr lang="fr-BE" sz="1200" b="1" dirty="0" smtClean="0"/>
          </a:p>
          <a:p>
            <a:pPr algn="ctr"/>
            <a:endParaRPr lang="fr-BE" sz="600" dirty="0" smtClean="0"/>
          </a:p>
          <a:p>
            <a:pPr algn="ctr"/>
            <a:endParaRPr lang="fr-BE" sz="600" dirty="0" smtClean="0"/>
          </a:p>
          <a:p>
            <a:pPr algn="ctr"/>
            <a:endParaRPr lang="fr-BE" sz="200" dirty="0" smtClean="0"/>
          </a:p>
          <a:p>
            <a:pPr algn="ctr"/>
            <a:r>
              <a:rPr lang="fr-BE" sz="1200" dirty="0" smtClean="0"/>
              <a:t>Numerus clausus/province</a:t>
            </a:r>
            <a:r>
              <a:rPr lang="fr-BE" sz="1200" baseline="30000" dirty="0" smtClean="0"/>
              <a:t/>
            </a:r>
            <a:br>
              <a:rPr lang="fr-BE" sz="1200" baseline="30000" dirty="0" smtClean="0"/>
            </a:br>
            <a:r>
              <a:rPr lang="fr-BE" sz="1200" dirty="0" smtClean="0"/>
              <a:t>et en fonction de la population: </a:t>
            </a:r>
            <a:br>
              <a:rPr lang="fr-BE" sz="1200" dirty="0" smtClean="0"/>
            </a:br>
            <a:r>
              <a:rPr lang="fr-BE" sz="1200" i="1" dirty="0" smtClean="0"/>
              <a:t>max. 150/300/400 000</a:t>
            </a:r>
            <a:r>
              <a:rPr lang="fr-BE" sz="1200" dirty="0" smtClean="0"/>
              <a:t>€ </a:t>
            </a:r>
          </a:p>
          <a:p>
            <a:pPr algn="ctr"/>
            <a:endParaRPr lang="fr-BE" sz="200" i="1" baseline="30000" dirty="0" smtClean="0"/>
          </a:p>
          <a:p>
            <a:pPr algn="ctr"/>
            <a:r>
              <a:rPr lang="fr-BE" sz="1200" i="1" baseline="30000" dirty="0" smtClean="0"/>
              <a:t>(1)</a:t>
            </a:r>
            <a:endParaRPr lang="fr-BE" sz="1200" dirty="0" smtClean="0"/>
          </a:p>
        </p:txBody>
      </p:sp>
      <p:sp>
        <p:nvSpPr>
          <p:cNvPr id="34" name="Ellipse 33"/>
          <p:cNvSpPr/>
          <p:nvPr/>
        </p:nvSpPr>
        <p:spPr>
          <a:xfrm>
            <a:off x="2819400" y="2683200"/>
            <a:ext cx="1600200" cy="1584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36000" rtlCol="0" anchor="ctr"/>
          <a:lstStyle/>
          <a:p>
            <a:pPr algn="ctr"/>
            <a:r>
              <a:rPr lang="fr-BE" sz="1300" b="1" dirty="0" smtClean="0">
                <a:solidFill>
                  <a:schemeClr val="tx1"/>
                </a:solidFill>
              </a:rPr>
              <a:t>Action </a:t>
            </a:r>
            <a:r>
              <a:rPr lang="fr-BE" sz="1300" b="1" dirty="0">
                <a:solidFill>
                  <a:schemeClr val="tx1"/>
                </a:solidFill>
              </a:rPr>
              <a:t>Culturelle </a:t>
            </a:r>
            <a:r>
              <a:rPr lang="fr-BE" sz="1300" b="1" dirty="0" smtClean="0">
                <a:solidFill>
                  <a:schemeClr val="tx1"/>
                </a:solidFill>
              </a:rPr>
              <a:t>Générale(</a:t>
            </a:r>
            <a:r>
              <a:rPr lang="fr-BE" sz="1300" b="1" dirty="0">
                <a:solidFill>
                  <a:schemeClr val="tx1"/>
                </a:solidFill>
              </a:rPr>
              <a:t>ACG)</a:t>
            </a:r>
            <a:br>
              <a:rPr lang="fr-BE" sz="1300" b="1" dirty="0">
                <a:solidFill>
                  <a:schemeClr val="tx1"/>
                </a:solidFill>
              </a:rPr>
            </a:br>
            <a:r>
              <a:rPr lang="fr-BE" sz="1200" dirty="0">
                <a:solidFill>
                  <a:schemeClr val="tx1"/>
                </a:solidFill>
              </a:rPr>
              <a:t>Commune à </a:t>
            </a:r>
            <a:r>
              <a:rPr lang="fr-BE" sz="1200" dirty="0" smtClean="0">
                <a:solidFill>
                  <a:schemeClr val="tx1"/>
                </a:solidFill>
              </a:rPr>
              <a:t>tous les centres culturels</a:t>
            </a:r>
          </a:p>
          <a:p>
            <a:pPr algn="ctr"/>
            <a:r>
              <a:rPr lang="fr-BE" sz="1200" i="1" dirty="0" smtClean="0">
                <a:solidFill>
                  <a:schemeClr val="tx1"/>
                </a:solidFill>
              </a:rPr>
              <a:t>100 000€</a:t>
            </a:r>
            <a:endParaRPr lang="fr-BE" sz="1200" i="1" dirty="0">
              <a:solidFill>
                <a:schemeClr val="tx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58552" y="3921126"/>
            <a:ext cx="2232248" cy="17132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fr-BE" sz="1200" b="1" dirty="0" smtClean="0"/>
              <a:t>Action Culturelle</a:t>
            </a:r>
          </a:p>
          <a:p>
            <a:pPr algn="ctr"/>
            <a:r>
              <a:rPr lang="fr-BE" sz="1200" b="1" dirty="0" smtClean="0"/>
              <a:t>Spécialisée </a:t>
            </a:r>
          </a:p>
          <a:p>
            <a:pPr algn="ctr"/>
            <a:r>
              <a:rPr lang="fr-BE" sz="1200" b="1" dirty="0" smtClean="0"/>
              <a:t>de Diffusion des Arts</a:t>
            </a:r>
            <a:br>
              <a:rPr lang="fr-BE" sz="1200" b="1" dirty="0" smtClean="0"/>
            </a:br>
            <a:r>
              <a:rPr lang="fr-BE" sz="1200" b="1" dirty="0" smtClean="0"/>
              <a:t>de la Scène (ACSDAS)</a:t>
            </a:r>
          </a:p>
          <a:p>
            <a:pPr marL="171450" indent="-171450" algn="ctr"/>
            <a:r>
              <a:rPr lang="fr-BE" sz="1200" i="1" dirty="0" smtClean="0"/>
              <a:t>Financement selon le type de</a:t>
            </a:r>
            <a:br>
              <a:rPr lang="fr-BE" sz="1200" i="1" dirty="0" smtClean="0"/>
            </a:br>
            <a:r>
              <a:rPr lang="fr-BE" sz="1200" i="1" dirty="0" smtClean="0"/>
              <a:t>   scène: max. 150/275/ </a:t>
            </a:r>
          </a:p>
          <a:p>
            <a:pPr marL="171450" indent="-171450" algn="ctr"/>
            <a:r>
              <a:rPr lang="fr-BE" sz="1200" i="1" dirty="0" smtClean="0"/>
              <a:t>400 000€</a:t>
            </a:r>
          </a:p>
          <a:p>
            <a:pPr marL="171450" indent="-171450" algn="ctr"/>
            <a:endParaRPr lang="fr-BE" sz="200" i="1" baseline="30000" dirty="0" smtClean="0"/>
          </a:p>
          <a:p>
            <a:pPr marL="171450" indent="-171450" algn="ctr"/>
            <a:r>
              <a:rPr lang="fr-BE" sz="1200" i="1" baseline="30000" dirty="0" smtClean="0"/>
              <a:t>(</a:t>
            </a:r>
            <a:r>
              <a:rPr lang="fr-BE" sz="1200" baseline="30000" dirty="0" smtClean="0"/>
              <a:t>2)</a:t>
            </a:r>
          </a:p>
          <a:p>
            <a:pPr marL="171450" indent="-171450">
              <a:buFontTx/>
              <a:buChar char="-"/>
            </a:pPr>
            <a:endParaRPr lang="fr-BE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467600" y="4572000"/>
            <a:ext cx="2438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BE" sz="1100" dirty="0" smtClean="0"/>
              <a:t>5. Peuvent être valorisés/ comptabilisés : loyers versés à un tiers,  amortissements d’équipements, charges d’entretien, énergie, mise à disposition de personnel, contrats de prestations de services (</a:t>
            </a:r>
            <a:r>
              <a:rPr lang="fr-BE" sz="1100" i="1" dirty="0" smtClean="0"/>
              <a:t>conseiller en prévention</a:t>
            </a:r>
            <a:r>
              <a:rPr lang="fr-BE" sz="1100" dirty="0" smtClean="0"/>
              <a:t>), services prestés par le personnel de la collectivité, mise à disposition de matériel roulant, subsides d’équipement récurrents, prestations de vacataires.</a:t>
            </a:r>
            <a:endParaRPr lang="fr-BE" sz="1100" dirty="0"/>
          </a:p>
        </p:txBody>
      </p:sp>
      <p:sp>
        <p:nvSpPr>
          <p:cNvPr id="38" name="ZoneTexte 37"/>
          <p:cNvSpPr txBox="1"/>
          <p:nvPr/>
        </p:nvSpPr>
        <p:spPr>
          <a:xfrm>
            <a:off x="7467600" y="1752600"/>
            <a:ext cx="2438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BE" sz="1100" dirty="0" smtClean="0"/>
              <a:t>2.  En fonction de la taille de la scène (</a:t>
            </a:r>
            <a:r>
              <a:rPr lang="fr-BE" sz="1100" i="1" dirty="0" smtClean="0"/>
              <a:t>8x5x4, 10x6x4, 12x8x6m</a:t>
            </a:r>
            <a:r>
              <a:rPr lang="fr-BE" sz="1100" dirty="0" smtClean="0"/>
              <a:t>), du nombre de places assises (</a:t>
            </a:r>
            <a:r>
              <a:rPr lang="fr-BE" sz="1100" i="1" dirty="0" smtClean="0"/>
              <a:t>150, 250, 350</a:t>
            </a:r>
            <a:r>
              <a:rPr lang="fr-BE" sz="1100" dirty="0" smtClean="0"/>
              <a:t>), du nombre de représentations par an (</a:t>
            </a:r>
            <a:r>
              <a:rPr lang="fr-BE" sz="1100" i="1" dirty="0" smtClean="0"/>
              <a:t>40, 70, 100</a:t>
            </a:r>
            <a:r>
              <a:rPr lang="fr-BE" sz="1100" dirty="0" smtClean="0"/>
              <a:t>) et des ETP affectés à la programmation et à la régie (1, 1½, 2). Dérogations possibles.</a:t>
            </a:r>
            <a:endParaRPr lang="fr-FR" sz="1100" dirty="0"/>
          </a:p>
        </p:txBody>
      </p:sp>
      <p:sp>
        <p:nvSpPr>
          <p:cNvPr id="40" name="ZoneTexte 39"/>
          <p:cNvSpPr txBox="1"/>
          <p:nvPr/>
        </p:nvSpPr>
        <p:spPr>
          <a:xfrm>
            <a:off x="7467600" y="3048000"/>
            <a:ext cx="2438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100" dirty="0" smtClean="0"/>
              <a:t>3. Jeunesse, Lecture publique, Audiovisuel, Education Permanente, Arts Plastiques, Créativité, Danse, Cirque, Arts forains et de la Rue, Musique, Théâtre, …</a:t>
            </a:r>
            <a:endParaRPr lang="fr-BE" sz="1100" dirty="0"/>
          </a:p>
        </p:txBody>
      </p:sp>
      <p:sp>
        <p:nvSpPr>
          <p:cNvPr id="42" name="ZoneTexte 41"/>
          <p:cNvSpPr txBox="1"/>
          <p:nvPr/>
        </p:nvSpPr>
        <p:spPr>
          <a:xfrm>
            <a:off x="7467600" y="3962400"/>
            <a:ext cx="243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100" dirty="0" smtClean="0"/>
              <a:t>4. </a:t>
            </a:r>
            <a:r>
              <a:rPr lang="fr-BE" sz="1100" dirty="0" smtClean="0"/>
              <a:t>Priorités: réduire inégalité dans l’exercise du droit à la culture + partenariats.</a:t>
            </a:r>
            <a:endParaRPr lang="fr-BE" sz="11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52400" y="1524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b="1" dirty="0" smtClean="0"/>
              <a:t>Décret du 21 novembre 2013 – Arrêté du 24 avril 2014</a:t>
            </a:r>
            <a:br>
              <a:rPr lang="nl-BE" sz="1600" b="1" dirty="0" smtClean="0"/>
            </a:br>
            <a:r>
              <a:rPr lang="nl-BE" sz="1600" b="1" dirty="0" smtClean="0"/>
              <a:t>Types de reconnaissance et</a:t>
            </a:r>
          </a:p>
          <a:p>
            <a:pPr algn="ctr"/>
            <a:r>
              <a:rPr lang="nl-BE" sz="1600" b="1" dirty="0" smtClean="0"/>
              <a:t>modalités de financement</a:t>
            </a:r>
            <a:endParaRPr lang="fr-BE" sz="1600" b="1" dirty="0"/>
          </a:p>
        </p:txBody>
      </p:sp>
      <p:pic>
        <p:nvPicPr>
          <p:cNvPr id="1026" name="Picture 2" descr="http://www.centresculturels.be/illus/ASTRA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1432" y="6586210"/>
            <a:ext cx="999679" cy="25282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7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0" autoRev="1" fill="hold"/>
                                        <p:tgtEl>
                                          <p:spTgt spid="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0" autoRev="1" fill="hold"/>
                                        <p:tgtEl>
                                          <p:spTgt spid="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0" autoRev="1" fill="hold"/>
                                        <p:tgtEl>
                                          <p:spTgt spid="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autoRev="1" fill="hold"/>
                                        <p:tgtEl>
                                          <p:spTgt spid="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10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10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10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8" dur="10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10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3" dur="10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" dur="10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10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2" dur="10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3" dur="10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7" presetClass="emph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2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27" presetClass="emph" presetSubtype="0" repeatCount="2000" fill="hold" grpId="3" nodeType="afterEffect">
                                  <p:stCondLst>
                                    <p:cond delay="7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100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0" dur="100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" dur="100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7" presetClass="emph" presetSubtype="0" repeatCount="200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5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6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7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7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10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5" dur="10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" dur="10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0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7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7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" dur="10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" dur="10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7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1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7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5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6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10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16" grpId="0" animBg="1"/>
      <p:bldP spid="16" grpId="1" animBg="1"/>
      <p:bldP spid="16" grpId="2" animBg="1"/>
      <p:bldP spid="29" grpId="0"/>
      <p:bldP spid="32" grpId="0" animBg="1"/>
      <p:bldP spid="33" grpId="0" animBg="1"/>
      <p:bldP spid="15" grpId="0" animBg="1"/>
      <p:bldP spid="15" grpId="1" animBg="1"/>
      <p:bldP spid="15" grpId="2" animBg="1"/>
      <p:bldP spid="31" grpId="0"/>
      <p:bldP spid="18" grpId="0" animBg="1"/>
      <p:bldP spid="18" grpId="1" animBg="1"/>
      <p:bldP spid="18" grpId="2" animBg="1"/>
      <p:bldP spid="26" grpId="0"/>
      <p:bldP spid="17" grpId="0" animBg="1"/>
      <p:bldP spid="17" grpId="1" animBg="1"/>
      <p:bldP spid="17" grpId="2" animBg="1"/>
      <p:bldP spid="24" grpId="0"/>
      <p:bldP spid="7" grpId="0" animBg="1"/>
      <p:bldP spid="7" grpId="1" animBg="1"/>
      <p:bldP spid="7" grpId="2" animBg="1"/>
      <p:bldP spid="27" grpId="0"/>
      <p:bldP spid="20" grpId="1" animBg="1"/>
      <p:bldP spid="20" grpId="2" animBg="1"/>
      <p:bldP spid="20" grpId="3" animBg="1"/>
      <p:bldP spid="21" grpId="0"/>
      <p:bldP spid="34" grpId="1" autoUpdateAnimBg="0"/>
      <p:bldP spid="34" grpId="2" animBg="1"/>
      <p:bldP spid="34" grpId="3" animBg="1"/>
      <p:bldP spid="35" grpId="0"/>
      <p:bldP spid="36" grpId="0"/>
      <p:bldP spid="38" grpId="0"/>
      <p:bldP spid="40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515</Words>
  <Application>Microsoft Macintosh PowerPoint</Application>
  <PresentationFormat>Format A4 (210 x 297 mm)</PresentationFormat>
  <Paragraphs>55</Paragraphs>
  <Slides>1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Fasbender</dc:creator>
  <cp:lastModifiedBy>MacBook ASTRAC</cp:lastModifiedBy>
  <cp:revision>73</cp:revision>
  <cp:lastPrinted>2014-05-08T14:23:01Z</cp:lastPrinted>
  <dcterms:created xsi:type="dcterms:W3CDTF">2014-05-09T08:41:06Z</dcterms:created>
  <dcterms:modified xsi:type="dcterms:W3CDTF">2014-05-09T08:41:18Z</dcterms:modified>
</cp:coreProperties>
</file>