
<file path=[Content_Types].xml><?xml version="1.0" encoding="utf-8"?>
<Types xmlns="http://schemas.openxmlformats.org/package/2006/content-types">
  <Override PartName="/ppt/slideLayouts/slideLayout4.xml" ContentType="application/vnd.openxmlformats-officedocument.presentationml.slideLayout+xml"/>
  <Override PartName="/ppt/notesSlides/notesSlide16.xml" ContentType="application/vnd.openxmlformats-officedocument.presentationml.notesSlide+xml"/>
  <Override PartName="/ppt/tags/tag65.xml" ContentType="application/vnd.openxmlformats-officedocument.presentationml.tags+xml"/>
  <Override PartName="/ppt/slides/slide18.xml" ContentType="application/vnd.openxmlformats-officedocument.presentationml.slide+xml"/>
  <Override PartName="/ppt/tags/tag74.xml" ContentType="application/vnd.openxmlformats-officedocument.presentationml.tags+xml"/>
  <Override PartName="/ppt/tags/tag84.xml" ContentType="application/vnd.openxmlformats-officedocument.presentationml.tags+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tags/tag12.xml" ContentType="application/vnd.openxmlformats-officedocument.presentationml.tags+xml"/>
  <Override PartName="/ppt/theme/theme1.xml" ContentType="application/vnd.openxmlformats-officedocument.theme+xml"/>
  <Override PartName="/ppt/notesSlides/notesSlide2.xml" ContentType="application/vnd.openxmlformats-officedocument.presentationml.notesSlide+xml"/>
  <Override PartName="/ppt/tags/tag22.xml" ContentType="application/vnd.openxmlformats-officedocument.presentationml.tags+xml"/>
  <Override PartName="/ppt/tags/tag31.xml" ContentType="application/vnd.openxmlformats-officedocument.presentationml.tags+xml"/>
  <Override PartName="/ppt/tags/tag41.xml" ContentType="application/vnd.openxmlformats-officedocument.presentationml.tags+xml"/>
  <Override PartName="/ppt/tags/tag7.xml" ContentType="application/vnd.openxmlformats-officedocument.presentationml.tags+xml"/>
  <Override PartName="/ppt/tags/tag50.xml" ContentType="application/vnd.openxmlformats-officedocument.presentationml.tags+xml"/>
  <Override PartName="/ppt/tags/tag18.xml" ContentType="application/vnd.openxmlformats-officedocument.presentationml.tags+xml"/>
  <Default Extension="jpeg" ContentType="image/jpeg"/>
  <Override PartName="/ppt/notesSlides/notesSlide11.xml" ContentType="application/vnd.openxmlformats-officedocument.presentationml.notesSlide+xml"/>
  <Override PartName="/ppt/tags/tag60.xml" ContentType="application/vnd.openxmlformats-officedocument.presentationml.tags+xml"/>
  <Override PartName="/ppt/tags/tag28.xml" ContentType="application/vnd.openxmlformats-officedocument.presentationml.tags+xml"/>
  <Override PartName="/ppt/slides/slide13.xml" ContentType="application/vnd.openxmlformats-officedocument.presentationml.slide+xml"/>
  <Override PartName="/ppt/notesSlides/notesSlide21.xml" ContentType="application/vnd.openxmlformats-officedocument.presentationml.notesSlide+xml"/>
  <Override PartName="/ppt/tags/tag70.xml" ContentType="application/vnd.openxmlformats-officedocument.presentationml.tags+xml"/>
  <Override PartName="/ppt/tags/tag37.xml" ContentType="application/vnd.openxmlformats-officedocument.presentationml.tags+xml"/>
  <Override PartName="/ppt/slides/slide23.xml" ContentType="application/vnd.openxmlformats-officedocument.presentationml.slide+xml"/>
  <Override PartName="/ppt/tags/tag47.xml" ContentType="application/vnd.openxmlformats-officedocument.presentationml.tags+xml"/>
  <Override PartName="/ppt/slides/slide4.xml" ContentType="application/vnd.openxmlformats-officedocument.presentationml.slide+xml"/>
  <Override PartName="/ppt/slideLayouts/slideLayout5.xml" ContentType="application/vnd.openxmlformats-officedocument.presentationml.slideLayout+xml"/>
  <Override PartName="/ppt/tags/tag56.xml" ContentType="application/vnd.openxmlformats-officedocument.presentationml.tags+xml"/>
  <Override PartName="/ppt/notesSlides/notesSlide17.xml" ContentType="application/vnd.openxmlformats-officedocument.presentationml.notesSlide+xml"/>
  <Override PartName="/ppt/tags/tag66.xml" ContentType="application/vnd.openxmlformats-officedocument.presentationml.tags+xml"/>
  <Override PartName="/ppt/slides/slide19.xml" ContentType="application/vnd.openxmlformats-officedocument.presentationml.slide+xml"/>
  <Override PartName="/ppt/tags/tag75.xml" ContentType="application/vnd.openxmlformats-officedocument.presentationml.tags+xml"/>
  <Override PartName="/ppt/slideLayouts/slideLayout10.xml" ContentType="application/vnd.openxmlformats-officedocument.presentationml.slideLayout+xml"/>
  <Override PartName="/ppt/tags/tag85.xml" ContentType="application/vnd.openxmlformats-officedocument.presentationml.tags+xml"/>
  <Override PartName="/ppt/tags/tag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notesSlides/notesSlide3.xml" ContentType="application/vnd.openxmlformats-officedocument.presentationml.notesSlide+xml"/>
  <Override PartName="/ppt/tags/tag23.xml" ContentType="application/vnd.openxmlformats-officedocument.presentationml.tags+xml"/>
  <Override PartName="/ppt/tags/tag32.xml" ContentType="application/vnd.openxmlformats-officedocument.presentationml.tags+xml"/>
  <Override PartName="/ppt/charts/chart1.xml" ContentType="application/vnd.openxmlformats-officedocument.drawingml.chart+xml"/>
  <Override PartName="/ppt/tags/tag42.xml" ContentType="application/vnd.openxmlformats-officedocument.presentationml.tags+xml"/>
  <Override PartName="/ppt/tags/tag8.xml" ContentType="application/vnd.openxmlformats-officedocument.presentationml.tags+xml"/>
  <Override PartName="/ppt/tags/tag51.xml" ContentType="application/vnd.openxmlformats-officedocument.presentationml.tags+xml"/>
  <Override PartName="/ppt/tags/tag19.xml" ContentType="application/vnd.openxmlformats-officedocument.presentationml.tags+xml"/>
  <Override PartName="/ppt/notesSlides/notesSlide8.xml" ContentType="application/vnd.openxmlformats-officedocument.presentationml.notesSlide+xml"/>
  <Override PartName="/ppt/notesSlides/notesSlide12.xml" ContentType="application/vnd.openxmlformats-officedocument.presentationml.notesSlide+xml"/>
  <Override PartName="/ppt/tags/tag61.xml" ContentType="application/vnd.openxmlformats-officedocument.presentationml.tags+xml"/>
  <Override PartName="/ppt/tags/tag29.xml" ContentType="application/vnd.openxmlformats-officedocument.presentationml.tags+xml"/>
  <Override PartName="/ppt/slides/slide14.xml" ContentType="application/vnd.openxmlformats-officedocument.presentationml.slide+xml"/>
  <Override PartName="/ppt/notesSlides/notesSlide22.xml" ContentType="application/vnd.openxmlformats-officedocument.presentationml.notesSlide+xml"/>
  <Override PartName="/ppt/tags/tag38.xml" ContentType="application/vnd.openxmlformats-officedocument.presentationml.tags+xml"/>
  <Override PartName="/ppt/tags/tag71.xml" ContentType="application/vnd.openxmlformats-officedocument.presentationml.tags+xml"/>
  <Override PartName="/ppt/slides/slide24.xml" ContentType="application/vnd.openxmlformats-officedocument.presentationml.slide+xml"/>
  <Default Extension="bin" ContentType="application/vnd.openxmlformats-officedocument.presentationml.printerSettings"/>
  <Override PartName="/ppt/tags/tag80.xml" ContentType="application/vnd.openxmlformats-officedocument.presentationml.tags+xml"/>
  <Override PartName="/ppt/tags/tag48.xml" ContentType="application/vnd.openxmlformats-officedocument.presentationml.tags+xml"/>
  <Default Extension="xml" ContentType="application/xml"/>
  <Override PartName="/ppt/comments/comment1.xml" ContentType="application/vnd.openxmlformats-officedocument.presentationml.comments+xml"/>
  <Override PartName="/ppt/slides/slide5.xml" ContentType="application/vnd.openxmlformats-officedocument.presentationml.slide+xml"/>
  <Override PartName="/ppt/tags/tag57.xml" ContentType="application/vnd.openxmlformats-officedocument.presentationml.tags+xml"/>
  <Override PartName="/ppt/slideLayouts/slideLayout6.xml" ContentType="application/vnd.openxmlformats-officedocument.presentationml.slideLayout+xml"/>
  <Override PartName="/ppt/tableStyles.xml" ContentType="application/vnd.openxmlformats-officedocument.presentationml.tableStyles+xml"/>
  <Override PartName="/ppt/notesSlides/notesSlide18.xml" ContentType="application/vnd.openxmlformats-officedocument.presentationml.notesSlide+xml"/>
  <Override PartName="/ppt/tags/tag67.xml" ContentType="application/vnd.openxmlformats-officedocument.presentationml.tags+xml"/>
  <Override PartName="/ppt/tags/tag76.xml" ContentType="application/vnd.openxmlformats-officedocument.presentationml.tags+xml"/>
  <Override PartName="/ppt/slideLayouts/slideLayout11.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Override PartName="/ppt/tags/tag3.xml" ContentType="application/vnd.openxmlformats-officedocument.presentationml.tags+xml"/>
  <Override PartName="/ppt/tags/tag14.xml" ContentType="application/vnd.openxmlformats-officedocument.presentationml.tags+xml"/>
  <Override PartName="/ppt/notesSlides/notesSlide4.xml" ContentType="application/vnd.openxmlformats-officedocument.presentationml.notesSlide+xml"/>
  <Override PartName="/ppt/tags/tag24.xml" ContentType="application/vnd.openxmlformats-officedocument.presentationml.tags+xml"/>
  <Override PartName="/ppt/tags/tag33.xml" ContentType="application/vnd.openxmlformats-officedocument.presentationml.tags+xml"/>
  <Override PartName="/ppt/charts/chart2.xml" ContentType="application/vnd.openxmlformats-officedocument.drawingml.chart+xml"/>
  <Override PartName="/ppt/tags/tag43.xml" ContentType="application/vnd.openxmlformats-officedocument.presentationml.tags+xml"/>
  <Override PartName="/ppt/tags/tag9.xml" ContentType="application/vnd.openxmlformats-officedocument.presentationml.tags+xml"/>
  <Override PartName="/ppt/slideLayouts/slideLayout1.xml" ContentType="application/vnd.openxmlformats-officedocument.presentationml.slideLayout+xml"/>
  <Override PartName="/ppt/tags/tag52.xml" ContentType="application/vnd.openxmlformats-officedocument.presentationml.tags+xml"/>
  <Override PartName="/ppt/notesSlides/notesSlide9.xml" ContentType="application/vnd.openxmlformats-officedocument.presentationml.notesSlide+xml"/>
  <Override PartName="/ppt/notesSlides/notesSlide13.xml" ContentType="application/vnd.openxmlformats-officedocument.presentationml.notesSlide+xml"/>
  <Override PartName="/ppt/tags/tag62.xml" ContentType="application/vnd.openxmlformats-officedocument.presentationml.tags+xml"/>
  <Override PartName="/ppt/slides/slide15.xml" ContentType="application/vnd.openxmlformats-officedocument.presentationml.slide+xml"/>
  <Override PartName="/ppt/notesSlides/notesSlide23.xml" ContentType="application/vnd.openxmlformats-officedocument.presentationml.notesSlide+xml"/>
  <Override PartName="/ppt/tags/tag39.xml" ContentType="application/vnd.openxmlformats-officedocument.presentationml.tags+xml"/>
  <Override PartName="/ppt/tags/tag72.xml" ContentType="application/vnd.openxmlformats-officedocument.presentationml.tags+xml"/>
  <Override PartName="/ppt/slides/slide25.xml" ContentType="application/vnd.openxmlformats-officedocument.presentationml.slide+xml"/>
  <Override PartName="/ppt/tags/tag81.xml" ContentType="application/vnd.openxmlformats-officedocument.presentationml.tags+xml"/>
  <Override PartName="/ppt/tags/tag49.xml" ContentType="application/vnd.openxmlformats-officedocument.presentationml.tags+xml"/>
  <Default Extension="png" ContentType="image/png"/>
  <Override PartName="/ppt/slides/slide6.xml" ContentType="application/vnd.openxmlformats-officedocument.presentationml.slide+xml"/>
  <Override PartName="/ppt/tags/tag58.xml" ContentType="application/vnd.openxmlformats-officedocument.presentationml.tags+xml"/>
  <Override PartName="/ppt/slideLayouts/slideLayout7.xml" ContentType="application/vnd.openxmlformats-officedocument.presentationml.slideLayout+xml"/>
  <Override PartName="/ppt/notesSlides/notesSlide19.xml" ContentType="application/vnd.openxmlformats-officedocument.presentationml.notesSlide+xml"/>
  <Override PartName="/ppt/tags/tag68.xml" ContentType="application/vnd.openxmlformats-officedocument.presentationml.tags+xml"/>
  <Override PartName="/ppt/tags/tag77.xml" ContentType="application/vnd.openxmlformats-officedocument.presentationml.tags+xml"/>
  <Override PartName="/ppt/tags/tag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25.xml" ContentType="application/vnd.openxmlformats-officedocument.presentationml.tags+xml"/>
  <Override PartName="/ppt/slides/slide10.xml" ContentType="application/vnd.openxmlformats-officedocument.presentationml.slide+xml"/>
  <Override PartName="/ppt/commentAuthors.xml" ContentType="application/vnd.openxmlformats-officedocument.presentationml.commentAuthors+xml"/>
  <Override PartName="/ppt/tags/tag34.xml" ContentType="application/vnd.openxmlformats-officedocument.presentationml.tags+xml"/>
  <Override PartName="/ppt/slides/slide20.xml" ContentType="application/vnd.openxmlformats-officedocument.presentationml.slide+xml"/>
  <Override PartName="/ppt/tags/tag44.xml" ContentType="application/vnd.openxmlformats-officedocument.presentationml.tags+xml"/>
  <Override PartName="/ppt/slides/slide1.xml" ContentType="application/vnd.openxmlformats-officedocument.presentationml.slide+xml"/>
  <Override PartName="/ppt/tags/tag53.xml" ContentType="application/vnd.openxmlformats-officedocument.presentationml.tags+xml"/>
  <Override PartName="/ppt/slideLayouts/slideLayout2.xml" ContentType="application/vnd.openxmlformats-officedocument.presentationml.slideLayout+xml"/>
  <Override PartName="/ppt/notesSlides/notesSlide14.xml" ContentType="application/vnd.openxmlformats-officedocument.presentationml.notesSlide+xml"/>
  <Override PartName="/ppt/tags/tag63.xml" ContentType="application/vnd.openxmlformats-officedocument.presentationml.tags+xml"/>
  <Override PartName="/ppt/slides/slide16.xml" ContentType="application/vnd.openxmlformats-officedocument.presentationml.slide+xml"/>
  <Override PartName="/ppt/viewProps.xml" ContentType="application/vnd.openxmlformats-officedocument.presentationml.viewProps+xml"/>
  <Override PartName="/ppt/notesSlides/notesSlide24.xml" ContentType="application/vnd.openxmlformats-officedocument.presentationml.notesSlide+xml"/>
  <Default Extension="rels" ContentType="application/vnd.openxmlformats-package.relationships+xml"/>
  <Override PartName="/ppt/slides/slide26.xml" ContentType="application/vnd.openxmlformats-officedocument.presentationml.slide+xml"/>
  <Override PartName="/ppt/tags/tag82.xml" ContentType="application/vnd.openxmlformats-officedocument.presentationml.tags+xml"/>
  <Override PartName="/ppt/slides/slide7.xml" ContentType="application/vnd.openxmlformats-officedocument.presentationml.slide+xml"/>
  <Override PartName="/ppt/slideLayouts/slideLayout8.xml" ContentType="application/vnd.openxmlformats-officedocument.presentationml.slideLayout+xml"/>
  <Override PartName="/ppt/tags/tag59.xml" ContentType="application/vnd.openxmlformats-officedocument.presentationml.tags+xml"/>
  <Override PartName="/ppt/tags/tag69.xml" ContentType="application/vnd.openxmlformats-officedocument.presentationml.tags+xml"/>
  <Override PartName="/ppt/tags/tag78.xml" ContentType="application/vnd.openxmlformats-officedocument.presentationml.tags+xml"/>
  <Override PartName="/ppt/tags/tag10.xml" ContentType="application/vnd.openxmlformats-officedocument.presentationml.tags+xml"/>
  <Override PartName="/ppt/presProps.xml" ContentType="application/vnd.openxmlformats-officedocument.presentationml.presProps+xml"/>
  <Override PartName="/ppt/tags/tag20.xml" ContentType="application/vnd.openxmlformats-officedocument.presentationml.tags+xml"/>
  <Override PartName="/ppt/presentation.xml" ContentType="application/vnd.openxmlformats-officedocument.presentationml.presentation.main+xml"/>
  <Override PartName="/ppt/tags/tag5.xml" ContentType="application/vnd.openxmlformats-officedocument.presentationml.tags+xml"/>
  <Override PartName="/ppt/tags/tag16.xml" ContentType="application/vnd.openxmlformats-officedocument.presentationml.tags+xml"/>
  <Override PartName="/ppt/notesSlides/notesSlide6.xml" ContentType="application/vnd.openxmlformats-officedocument.presentationml.notesSlide+xml"/>
  <Override PartName="/ppt/notesSlides/notesSlide10.xml" ContentType="application/vnd.openxmlformats-officedocument.presentationml.notesSlide+xml"/>
  <Override PartName="/ppt/tags/tag26.xml" ContentType="application/vnd.openxmlformats-officedocument.presentationml.tags+xml"/>
  <Override PartName="/ppt/slides/slide11.xml" ContentType="application/vnd.openxmlformats-officedocument.presentationml.slide+xml"/>
  <Override PartName="/ppt/tags/tag35.xml" ContentType="application/vnd.openxmlformats-officedocument.presentationml.tags+xml"/>
  <Override PartName="/ppt/slides/slide21.xml" ContentType="application/vnd.openxmlformats-officedocument.presentationml.slide+xml"/>
  <Override PartName="/ppt/tags/tag45.xml" ContentType="application/vnd.openxmlformats-officedocument.presentationml.tags+xml"/>
  <Override PartName="/ppt/slides/slide2.xml" ContentType="application/vnd.openxmlformats-officedocument.presentationml.slide+xml"/>
  <Override PartName="/ppt/tags/tag54.xml" ContentType="application/vnd.openxmlformats-officedocument.presentationml.tags+xml"/>
  <Override PartName="/ppt/slideLayouts/slideLayout3.xml" ContentType="application/vnd.openxmlformats-officedocument.presentationml.slideLayout+xml"/>
  <Override PartName="/ppt/notesSlides/notesSlide15.xml" ContentType="application/vnd.openxmlformats-officedocument.presentationml.notesSlide+xml"/>
  <Override PartName="/ppt/tags/tag64.xml" ContentType="application/vnd.openxmlformats-officedocument.presentationml.tags+xml"/>
  <Override PartName="/ppt/slides/slide17.xml" ContentType="application/vnd.openxmlformats-officedocument.presentationml.slide+xml"/>
  <Override PartName="/ppt/tags/tag73.xml" ContentType="application/vnd.openxmlformats-officedocument.presentationml.tags+xml"/>
  <Override PartName="/ppt/slides/slide27.xml" ContentType="application/vnd.openxmlformats-officedocument.presentationml.slide+xml"/>
  <Override PartName="/ppt/tags/tag83.xml" ContentType="application/vnd.openxmlformats-officedocument.presentationml.tags+xml"/>
  <Override PartName="/ppt/slides/slide8.xml" ContentType="application/vnd.openxmlformats-officedocument.presentationml.slide+xml"/>
  <Override PartName="/ppt/slideLayouts/slideLayout9.xml" ContentType="application/vnd.openxmlformats-officedocument.presentationml.slideLayout+xml"/>
  <Override PartName="/ppt/tags/tag79.xml" ContentType="application/vnd.openxmlformats-officedocument.presentationml.tags+xml"/>
  <Override PartName="/ppt/tags/tag11.xml" ContentType="application/vnd.openxmlformats-officedocument.presentationml.tags+xml"/>
  <Override PartName="/ppt/notesSlides/notesSlide1.xml" ContentType="application/vnd.openxmlformats-officedocument.presentationml.notesSlide+xml"/>
  <Override PartName="/ppt/tags/tag21.xml" ContentType="application/vnd.openxmlformats-officedocument.presentationml.tags+xml"/>
  <Override PartName="/ppt/tags/tag30.xml" ContentType="application/vnd.openxmlformats-officedocument.presentationml.tags+xml"/>
  <Override PartName="/ppt/tags/tag40.xml" ContentType="application/vnd.openxmlformats-officedocument.presentationml.tags+xml"/>
  <Override PartName="/ppt/tags/tag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ppt/tags/tag27.xml" ContentType="application/vnd.openxmlformats-officedocument.presentationml.tags+xml"/>
  <Override PartName="/ppt/slides/slide12.xml" ContentType="application/vnd.openxmlformats-officedocument.presentationml.slide+xml"/>
  <Override PartName="/ppt/notesSlides/notesSlide20.xml" ContentType="application/vnd.openxmlformats-officedocument.presentationml.notesSlide+xml"/>
  <Override PartName="/ppt/tags/tag36.xml" ContentType="application/vnd.openxmlformats-officedocument.presentationml.tags+xml"/>
  <Override PartName="/ppt/slides/slide22.xml" ContentType="application/vnd.openxmlformats-officedocument.presentationml.slide+xml"/>
  <Override PartName="/ppt/tags/tag46.xml" ContentType="application/vnd.openxmlformats-officedocument.presentationml.tags+xml"/>
  <Override PartName="/ppt/slides/slide3.xml" ContentType="application/vnd.openxmlformats-officedocument.presentationml.slide+xml"/>
  <Override PartName="/ppt/tags/tag55.xml" ContentType="application/vnd.openxmlformats-officedocument.presentationml.tags+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96" r:id="rId1"/>
  </p:sldMasterIdLst>
  <p:notesMasterIdLst>
    <p:notesMasterId r:id="rId29"/>
  </p:notesMasterIdLst>
  <p:sldIdLst>
    <p:sldId id="299" r:id="rId2"/>
    <p:sldId id="380" r:id="rId3"/>
    <p:sldId id="420" r:id="rId4"/>
    <p:sldId id="382" r:id="rId5"/>
    <p:sldId id="381" r:id="rId6"/>
    <p:sldId id="383" r:id="rId7"/>
    <p:sldId id="386" r:id="rId8"/>
    <p:sldId id="388" r:id="rId9"/>
    <p:sldId id="390" r:id="rId10"/>
    <p:sldId id="414" r:id="rId11"/>
    <p:sldId id="396" r:id="rId12"/>
    <p:sldId id="415" r:id="rId13"/>
    <p:sldId id="416" r:id="rId14"/>
    <p:sldId id="417" r:id="rId15"/>
    <p:sldId id="349" r:id="rId16"/>
    <p:sldId id="339" r:id="rId17"/>
    <p:sldId id="406" r:id="rId18"/>
    <p:sldId id="407" r:id="rId19"/>
    <p:sldId id="408" r:id="rId20"/>
    <p:sldId id="409" r:id="rId21"/>
    <p:sldId id="411" r:id="rId22"/>
    <p:sldId id="412" r:id="rId23"/>
    <p:sldId id="419" r:id="rId24"/>
    <p:sldId id="400" r:id="rId25"/>
    <p:sldId id="367" r:id="rId26"/>
    <p:sldId id="385" r:id="rId27"/>
    <p:sldId id="3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PFV" initials="P"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4381" autoAdjust="0"/>
    <p:restoredTop sz="93594" autoAdjust="0"/>
  </p:normalViewPr>
  <p:slideViewPr>
    <p:cSldViewPr>
      <p:cViewPr>
        <p:scale>
          <a:sx n="81" d="100"/>
          <a:sy n="81" d="100"/>
        </p:scale>
        <p:origin x="-1088" y="-344"/>
      </p:cViewPr>
      <p:guideLst>
        <p:guide orient="horz" pos="2160"/>
        <p:guide pos="2880"/>
      </p:guideLst>
    </p:cSldViewPr>
  </p:slideViewPr>
  <p:notesTextViewPr>
    <p:cViewPr>
      <p:scale>
        <a:sx n="1" d="1"/>
        <a:sy n="1" d="1"/>
      </p:scale>
      <p:origin x="0" y="0"/>
    </p:cViewPr>
  </p:notesTextViewPr>
  <p:sorterViewPr>
    <p:cViewPr>
      <p:scale>
        <a:sx n="150" d="100"/>
        <a:sy n="150" d="100"/>
      </p:scale>
      <p:origin x="0" y="0"/>
    </p:cViewPr>
  </p:sorterViewPr>
  <p:notesViewPr>
    <p:cSldViewPr>
      <p:cViewPr>
        <p:scale>
          <a:sx n="58" d="100"/>
          <a:sy n="58" d="100"/>
        </p:scale>
        <p:origin x="-2694"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Boot:Users:maree:Documents:2ter%20FRB%20b&#233;n&#233;volat:%20recherche:drafts:complet:%20traduction%20vers%20F:final%20F:graphiques%20chapitre%20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Sans%20titre:Users:virginiexhauflair:Desktop:graphiques%20chapitre%20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fr-FR"/>
  <c:style val="18"/>
  <c:chart>
    <c:view3D>
      <c:rotX val="30"/>
      <c:perspective val="30"/>
    </c:view3D>
    <c:plotArea>
      <c:layout/>
      <c:pie3DChart>
        <c:varyColors val="1"/>
        <c:ser>
          <c:idx val="0"/>
          <c:order val="0"/>
          <c:explosion val="25"/>
          <c:dLbls>
            <c:numFmt formatCode="0.0%" sourceLinked="0"/>
            <c:txPr>
              <a:bodyPr/>
              <a:lstStyle/>
              <a:p>
                <a:pPr>
                  <a:defRPr lang="fr-BE"/>
                </a:pPr>
                <a:endParaRPr lang="fr-FR"/>
              </a:p>
            </c:txPr>
            <c:showVal val="1"/>
            <c:showLeaderLines val="1"/>
          </c:dLbls>
          <c:cat>
            <c:strRef>
              <c:f>'graphique 8'!$A$5:$A$7</c:f>
              <c:strCache>
                <c:ptCount val="3"/>
                <c:pt idx="0">
                  <c:v>Secteur associatif</c:v>
                </c:pt>
                <c:pt idx="1">
                  <c:v>Secteur public</c:v>
                </c:pt>
                <c:pt idx="2">
                  <c:v>Autres</c:v>
                </c:pt>
              </c:strCache>
            </c:strRef>
          </c:cat>
          <c:val>
            <c:numRef>
              <c:f>'graphique 8'!$E$5:$E$7</c:f>
              <c:numCache>
                <c:formatCode>#\ ##0.0%</c:formatCode>
                <c:ptCount val="3"/>
                <c:pt idx="0">
                  <c:v>0.833145661035352</c:v>
                </c:pt>
                <c:pt idx="1">
                  <c:v>0.0767135377800861</c:v>
                </c:pt>
                <c:pt idx="2">
                  <c:v>0.0901408011845612</c:v>
                </c:pt>
              </c:numCache>
            </c:numRef>
          </c:val>
        </c:ser>
        <c:dLbls/>
      </c:pie3DChart>
    </c:plotArea>
    <c:legend>
      <c:legendPos val="r"/>
      <c:layout>
        <c:manualLayout>
          <c:xMode val="edge"/>
          <c:yMode val="edge"/>
          <c:x val="0.671824942948051"/>
          <c:y val="0.423982784981563"/>
          <c:w val="0.253001260333551"/>
          <c:h val="0.152034297776438"/>
        </c:manualLayout>
      </c:layout>
      <c:txPr>
        <a:bodyPr/>
        <a:lstStyle/>
        <a:p>
          <a:pPr rtl="0">
            <a:defRPr lang="fr-BE" sz="2000"/>
          </a:pPr>
          <a:endParaRPr lang="fr-FR"/>
        </a:p>
      </c:txPr>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fr-FR"/>
  <c:style val="18"/>
  <c:chart>
    <c:view3D>
      <c:rAngAx val="1"/>
    </c:view3D>
    <c:plotArea>
      <c:layout>
        <c:manualLayout>
          <c:layoutTarget val="inner"/>
          <c:xMode val="edge"/>
          <c:yMode val="edge"/>
          <c:x val="0.0511882684581904"/>
          <c:y val="0.0909090909090909"/>
          <c:w val="0.559966761085933"/>
          <c:h val="0.881313131313131"/>
        </c:manualLayout>
      </c:layout>
      <c:bar3DChart>
        <c:barDir val="col"/>
        <c:grouping val="clustered"/>
        <c:ser>
          <c:idx val="0"/>
          <c:order val="0"/>
          <c:tx>
            <c:strRef>
              <c:f>'graphique 11'!$A$6</c:f>
              <c:strCache>
                <c:ptCount val="1"/>
                <c:pt idx="0">
                  <c:v>1. Culture et associations socio-culturelles</c:v>
                </c:pt>
              </c:strCache>
            </c:strRef>
          </c:tx>
          <c:dLbls>
            <c:dLbl>
              <c:idx val="0"/>
              <c:layout>
                <c:manualLayout>
                  <c:x val="0.0"/>
                  <c:y val="-0.015527950310559"/>
                </c:manualLayout>
              </c:layout>
              <c:showVal val="1"/>
            </c:dLbl>
            <c:txPr>
              <a:bodyPr/>
              <a:lstStyle/>
              <a:p>
                <a:pPr>
                  <a:defRPr lang="fr-BE"/>
                </a:pPr>
                <a:endParaRPr lang="fr-FR"/>
              </a:p>
            </c:txPr>
            <c:showVal val="1"/>
          </c:dLbls>
          <c:val>
            <c:numRef>
              <c:f>'graphique 11'!$E$6</c:f>
              <c:numCache>
                <c:formatCode>General</c:formatCode>
                <c:ptCount val="1"/>
                <c:pt idx="0">
                  <c:v>125.5</c:v>
                </c:pt>
              </c:numCache>
            </c:numRef>
          </c:val>
        </c:ser>
        <c:ser>
          <c:idx val="1"/>
          <c:order val="1"/>
          <c:tx>
            <c:strRef>
              <c:f>'graphique 11'!$A$7</c:f>
              <c:strCache>
                <c:ptCount val="1"/>
                <c:pt idx="0">
                  <c:v>2. Associations de jeunesse </c:v>
                </c:pt>
              </c:strCache>
            </c:strRef>
          </c:tx>
          <c:dLbls>
            <c:dLbl>
              <c:idx val="0"/>
              <c:layout>
                <c:manualLayout>
                  <c:x val="0.0189133425034388"/>
                  <c:y val="-0.0217391304347826"/>
                </c:manualLayout>
              </c:layout>
              <c:showVal val="1"/>
            </c:dLbl>
            <c:txPr>
              <a:bodyPr/>
              <a:lstStyle/>
              <a:p>
                <a:pPr>
                  <a:defRPr lang="fr-BE"/>
                </a:pPr>
                <a:endParaRPr lang="fr-FR"/>
              </a:p>
            </c:txPr>
            <c:showVal val="1"/>
          </c:dLbls>
          <c:val>
            <c:numRef>
              <c:f>'graphique 11'!$E$7</c:f>
              <c:numCache>
                <c:formatCode>General</c:formatCode>
                <c:ptCount val="1"/>
                <c:pt idx="0">
                  <c:v>232.1</c:v>
                </c:pt>
              </c:numCache>
            </c:numRef>
          </c:val>
        </c:ser>
        <c:ser>
          <c:idx val="2"/>
          <c:order val="2"/>
          <c:tx>
            <c:strRef>
              <c:f>'graphique 11'!$A$8</c:f>
              <c:strCache>
                <c:ptCount val="1"/>
                <c:pt idx="0">
                  <c:v>3. Sports</c:v>
                </c:pt>
              </c:strCache>
            </c:strRef>
          </c:tx>
          <c:dLbls>
            <c:dLbl>
              <c:idx val="0"/>
              <c:layout>
                <c:manualLayout>
                  <c:x val="0.00859697386519942"/>
                  <c:y val="-0.0124223602484472"/>
                </c:manualLayout>
              </c:layout>
              <c:showVal val="1"/>
            </c:dLbl>
            <c:txPr>
              <a:bodyPr/>
              <a:lstStyle/>
              <a:p>
                <a:pPr>
                  <a:defRPr lang="fr-BE"/>
                </a:pPr>
                <a:endParaRPr lang="fr-FR"/>
              </a:p>
            </c:txPr>
            <c:showVal val="1"/>
          </c:dLbls>
          <c:val>
            <c:numRef>
              <c:f>'graphique 11'!$E$8</c:f>
              <c:numCache>
                <c:formatCode>General</c:formatCode>
                <c:ptCount val="1"/>
                <c:pt idx="0">
                  <c:v>203.5</c:v>
                </c:pt>
              </c:numCache>
            </c:numRef>
          </c:val>
        </c:ser>
        <c:ser>
          <c:idx val="3"/>
          <c:order val="3"/>
          <c:tx>
            <c:strRef>
              <c:f>'graphique 11'!$A$9</c:f>
              <c:strCache>
                <c:ptCount val="1"/>
                <c:pt idx="0">
                  <c:v>4. Education, formation et recherche</c:v>
                </c:pt>
              </c:strCache>
            </c:strRef>
          </c:tx>
          <c:dLbls>
            <c:dLbl>
              <c:idx val="0"/>
              <c:layout>
                <c:manualLayout>
                  <c:x val="0.0137551581843191"/>
                  <c:y val="-0.0186335403726707"/>
                </c:manualLayout>
              </c:layout>
              <c:showVal val="1"/>
            </c:dLbl>
            <c:txPr>
              <a:bodyPr/>
              <a:lstStyle/>
              <a:p>
                <a:pPr>
                  <a:defRPr lang="fr-BE"/>
                </a:pPr>
                <a:endParaRPr lang="fr-FR"/>
              </a:p>
            </c:txPr>
            <c:showVal val="1"/>
          </c:dLbls>
          <c:val>
            <c:numRef>
              <c:f>'graphique 11'!$E$9</c:f>
              <c:numCache>
                <c:formatCode>General</c:formatCode>
                <c:ptCount val="1"/>
                <c:pt idx="0">
                  <c:v>117.1</c:v>
                </c:pt>
              </c:numCache>
            </c:numRef>
          </c:val>
        </c:ser>
        <c:ser>
          <c:idx val="4"/>
          <c:order val="4"/>
          <c:tx>
            <c:strRef>
              <c:f>'graphique 11'!$A$10</c:f>
              <c:strCache>
                <c:ptCount val="1"/>
                <c:pt idx="0">
                  <c:v>5. Soins de santé</c:v>
                </c:pt>
              </c:strCache>
            </c:strRef>
          </c:tx>
          <c:dLbls>
            <c:dLbl>
              <c:idx val="0"/>
              <c:layout>
                <c:manualLayout>
                  <c:x val="0.015474552957359"/>
                  <c:y val="-0.015527950310559"/>
                </c:manualLayout>
              </c:layout>
              <c:showVal val="1"/>
            </c:dLbl>
            <c:txPr>
              <a:bodyPr/>
              <a:lstStyle/>
              <a:p>
                <a:pPr>
                  <a:defRPr lang="fr-BE"/>
                </a:pPr>
                <a:endParaRPr lang="fr-FR"/>
              </a:p>
            </c:txPr>
            <c:showVal val="1"/>
          </c:dLbls>
          <c:val>
            <c:numRef>
              <c:f>'graphique 11'!$E$10</c:f>
              <c:numCache>
                <c:formatCode>General</c:formatCode>
                <c:ptCount val="1"/>
                <c:pt idx="0">
                  <c:v>186.1</c:v>
                </c:pt>
              </c:numCache>
            </c:numRef>
          </c:val>
        </c:ser>
        <c:ser>
          <c:idx val="5"/>
          <c:order val="5"/>
          <c:tx>
            <c:strRef>
              <c:f>'graphique 11'!$A$11</c:f>
              <c:strCache>
                <c:ptCount val="1"/>
                <c:pt idx="0">
                  <c:v>6. Services sociaux</c:v>
                </c:pt>
              </c:strCache>
            </c:strRef>
          </c:tx>
          <c:dLbls>
            <c:dLbl>
              <c:idx val="0"/>
              <c:layout>
                <c:manualLayout>
                  <c:x val="0.0200892857142857"/>
                  <c:y val="-0.00924784217016029"/>
                </c:manualLayout>
              </c:layout>
              <c:showVal val="1"/>
            </c:dLbl>
            <c:txPr>
              <a:bodyPr/>
              <a:lstStyle/>
              <a:p>
                <a:pPr>
                  <a:defRPr lang="fr-BE"/>
                </a:pPr>
                <a:endParaRPr lang="fr-FR"/>
              </a:p>
            </c:txPr>
            <c:showVal val="1"/>
          </c:dLbls>
          <c:val>
            <c:numRef>
              <c:f>'graphique 11'!$E$11</c:f>
              <c:numCache>
                <c:formatCode>General</c:formatCode>
                <c:ptCount val="1"/>
                <c:pt idx="0">
                  <c:v>160.5</c:v>
                </c:pt>
              </c:numCache>
            </c:numRef>
          </c:val>
        </c:ser>
        <c:ser>
          <c:idx val="6"/>
          <c:order val="6"/>
          <c:tx>
            <c:strRef>
              <c:f>'graphique 11'!$A$12</c:f>
              <c:strCache>
                <c:ptCount val="1"/>
                <c:pt idx="0">
                  <c:v>7. Organisations religieuses</c:v>
                </c:pt>
              </c:strCache>
            </c:strRef>
          </c:tx>
          <c:dLbls>
            <c:dLbl>
              <c:idx val="0"/>
              <c:layout>
                <c:manualLayout>
                  <c:x val="0.0103163686382394"/>
                  <c:y val="-0.0124226047830978"/>
                </c:manualLayout>
              </c:layout>
              <c:showVal val="1"/>
            </c:dLbl>
            <c:txPr>
              <a:bodyPr/>
              <a:lstStyle/>
              <a:p>
                <a:pPr>
                  <a:defRPr lang="fr-BE"/>
                </a:pPr>
                <a:endParaRPr lang="fr-FR"/>
              </a:p>
            </c:txPr>
            <c:showVal val="1"/>
          </c:dLbls>
          <c:val>
            <c:numRef>
              <c:f>'graphique 11'!$E$12</c:f>
              <c:numCache>
                <c:formatCode>General</c:formatCode>
                <c:ptCount val="1"/>
                <c:pt idx="0">
                  <c:v>137.6</c:v>
                </c:pt>
              </c:numCache>
            </c:numRef>
          </c:val>
        </c:ser>
        <c:ser>
          <c:idx val="7"/>
          <c:order val="7"/>
          <c:tx>
            <c:strRef>
              <c:f>'graphique 11'!$A$13</c:f>
              <c:strCache>
                <c:ptCount val="1"/>
                <c:pt idx="0">
                  <c:v>8. Défense des droits et intérêts</c:v>
                </c:pt>
              </c:strCache>
            </c:strRef>
          </c:tx>
          <c:dLbls>
            <c:dLbl>
              <c:idx val="0"/>
              <c:layout>
                <c:manualLayout>
                  <c:x val="0.00223196395498706"/>
                  <c:y val="-0.0214862816061036"/>
                </c:manualLayout>
              </c:layout>
              <c:showVal val="1"/>
            </c:dLbl>
            <c:txPr>
              <a:bodyPr/>
              <a:lstStyle/>
              <a:p>
                <a:pPr>
                  <a:defRPr lang="fr-BE"/>
                </a:pPr>
                <a:endParaRPr lang="fr-FR"/>
              </a:p>
            </c:txPr>
            <c:showVal val="1"/>
          </c:dLbls>
          <c:val>
            <c:numRef>
              <c:f>'graphique 11'!$E$13</c:f>
              <c:numCache>
                <c:formatCode>General</c:formatCode>
                <c:ptCount val="1"/>
                <c:pt idx="0">
                  <c:v>140.1</c:v>
                </c:pt>
              </c:numCache>
            </c:numRef>
          </c:val>
        </c:ser>
        <c:ser>
          <c:idx val="8"/>
          <c:order val="8"/>
          <c:tx>
            <c:strRef>
              <c:f>'graphique 11'!$A$14</c:f>
              <c:strCache>
                <c:ptCount val="1"/>
                <c:pt idx="0">
                  <c:v>9. Activités associatives diverses ou non définies </c:v>
                </c:pt>
              </c:strCache>
            </c:strRef>
          </c:tx>
          <c:dLbls>
            <c:dLbl>
              <c:idx val="0"/>
              <c:layout>
                <c:manualLayout>
                  <c:x val="0.0245535714285714"/>
                  <c:y val="-0.00924784217016029"/>
                </c:manualLayout>
              </c:layout>
              <c:showVal val="1"/>
            </c:dLbl>
            <c:txPr>
              <a:bodyPr/>
              <a:lstStyle/>
              <a:p>
                <a:pPr>
                  <a:defRPr lang="fr-BE"/>
                </a:pPr>
                <a:endParaRPr lang="fr-FR"/>
              </a:p>
            </c:txPr>
            <c:showVal val="1"/>
          </c:dLbls>
          <c:val>
            <c:numRef>
              <c:f>'graphique 11'!$E$14</c:f>
              <c:numCache>
                <c:formatCode>General</c:formatCode>
                <c:ptCount val="1"/>
                <c:pt idx="0">
                  <c:v>160.6</c:v>
                </c:pt>
              </c:numCache>
            </c:numRef>
          </c:val>
        </c:ser>
        <c:dLbls/>
        <c:shape val="box"/>
        <c:axId val="454337752"/>
        <c:axId val="454340808"/>
        <c:axId val="0"/>
      </c:bar3DChart>
      <c:catAx>
        <c:axId val="454337752"/>
        <c:scaling>
          <c:orientation val="minMax"/>
        </c:scaling>
        <c:delete val="1"/>
        <c:axPos val="b"/>
        <c:tickLblPos val="nextTo"/>
        <c:crossAx val="454340808"/>
        <c:crosses val="autoZero"/>
        <c:auto val="1"/>
        <c:lblAlgn val="ctr"/>
        <c:lblOffset val="100"/>
      </c:catAx>
      <c:valAx>
        <c:axId val="454340808"/>
        <c:scaling>
          <c:orientation val="minMax"/>
        </c:scaling>
        <c:axPos val="l"/>
        <c:majorGridlines/>
        <c:numFmt formatCode="General" sourceLinked="1"/>
        <c:tickLblPos val="nextTo"/>
        <c:txPr>
          <a:bodyPr/>
          <a:lstStyle/>
          <a:p>
            <a:pPr>
              <a:defRPr lang="fr-BE"/>
            </a:pPr>
            <a:endParaRPr lang="fr-FR"/>
          </a:p>
        </c:txPr>
        <c:crossAx val="454337752"/>
        <c:crosses val="autoZero"/>
        <c:crossBetween val="between"/>
      </c:valAx>
    </c:plotArea>
    <c:legend>
      <c:legendPos val="r"/>
      <c:legendEntry>
        <c:idx val="0"/>
        <c:txPr>
          <a:bodyPr/>
          <a:lstStyle/>
          <a:p>
            <a:pPr>
              <a:defRPr sz="1500"/>
            </a:pPr>
            <a:endParaRPr lang="fr-FR"/>
          </a:p>
        </c:txPr>
      </c:legendEntry>
      <c:legendEntry>
        <c:idx val="8"/>
        <c:txPr>
          <a:bodyPr/>
          <a:lstStyle/>
          <a:p>
            <a:pPr>
              <a:defRPr sz="1500"/>
            </a:pPr>
            <a:endParaRPr lang="fr-FR"/>
          </a:p>
        </c:txPr>
      </c:legendEntry>
      <c:legendEntry>
        <c:idx val="3"/>
        <c:txPr>
          <a:bodyPr/>
          <a:lstStyle/>
          <a:p>
            <a:pPr>
              <a:defRPr sz="1500"/>
            </a:pPr>
            <a:endParaRPr lang="fr-FR"/>
          </a:p>
        </c:txPr>
      </c:legendEntry>
      <c:legendEntry>
        <c:idx val="4"/>
        <c:txPr>
          <a:bodyPr/>
          <a:lstStyle/>
          <a:p>
            <a:pPr>
              <a:defRPr sz="1500"/>
            </a:pPr>
            <a:endParaRPr lang="fr-FR"/>
          </a:p>
        </c:txPr>
      </c:legendEntry>
      <c:legendEntry>
        <c:idx val="5"/>
        <c:txPr>
          <a:bodyPr/>
          <a:lstStyle/>
          <a:p>
            <a:pPr>
              <a:defRPr sz="1500"/>
            </a:pPr>
            <a:endParaRPr lang="fr-FR"/>
          </a:p>
        </c:txPr>
      </c:legendEntry>
      <c:legendEntry>
        <c:idx val="6"/>
        <c:txPr>
          <a:bodyPr/>
          <a:lstStyle/>
          <a:p>
            <a:pPr>
              <a:defRPr sz="1500"/>
            </a:pPr>
            <a:endParaRPr lang="fr-FR"/>
          </a:p>
        </c:txPr>
      </c:legendEntry>
      <c:legendEntry>
        <c:idx val="7"/>
        <c:txPr>
          <a:bodyPr/>
          <a:lstStyle/>
          <a:p>
            <a:pPr>
              <a:defRPr sz="1500"/>
            </a:pPr>
            <a:endParaRPr lang="fr-FR"/>
          </a:p>
        </c:txPr>
      </c:legendEntry>
      <c:legendEntry>
        <c:idx val="1"/>
        <c:txPr>
          <a:bodyPr/>
          <a:lstStyle/>
          <a:p>
            <a:pPr>
              <a:defRPr sz="1500" b="1" i="0" baseline="0"/>
            </a:pPr>
            <a:endParaRPr lang="fr-FR"/>
          </a:p>
        </c:txPr>
      </c:legendEntry>
      <c:legendEntry>
        <c:idx val="2"/>
        <c:txPr>
          <a:bodyPr/>
          <a:lstStyle/>
          <a:p>
            <a:pPr>
              <a:defRPr sz="1500"/>
            </a:pPr>
            <a:endParaRPr lang="fr-FR"/>
          </a:p>
        </c:txPr>
      </c:legendEntry>
      <c:layout>
        <c:manualLayout>
          <c:xMode val="edge"/>
          <c:yMode val="edge"/>
          <c:x val="0.649816858830146"/>
          <c:y val="0.0329311403671197"/>
          <c:w val="0.339022426884139"/>
          <c:h val="0.943935820402671"/>
        </c:manualLayout>
      </c:layout>
      <c:txPr>
        <a:bodyPr/>
        <a:lstStyle/>
        <a:p>
          <a:pPr>
            <a:defRPr lang="fr-BE" sz="1500"/>
          </a:pPr>
          <a:endParaRPr lang="fr-FR"/>
        </a:p>
      </c:txPr>
    </c:legend>
    <c:plotVisOnly val="1"/>
    <c:dispBlanksAs val="gap"/>
  </c:chart>
  <c:externalData r:id="rId1"/>
</c:chartSpace>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5-11-27T09:17:53.384"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BF4B1B-62B5-A749-A3CD-89E3F592F90A}" type="datetimeFigureOut">
              <a:rPr lang="fr-FR" smtClean="0"/>
              <a:pPr/>
              <a:t>16/02/16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EC15E8-550B-8F40-B073-5FF454148E9A}" type="slidenum">
              <a:rPr lang="fr-FR" smtClean="0"/>
              <a:pPr/>
              <a:t>‹#›</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7996387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1" dirty="0">
              <a:solidFill>
                <a:srgbClr val="FFFF00"/>
              </a:solidFill>
            </a:endParaRPr>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1</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84036736"/>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13</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94096648"/>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Remarques du groupe:</a:t>
            </a:r>
          </a:p>
          <a:p>
            <a:r>
              <a:rPr lang="fr-BE" dirty="0" smtClean="0"/>
              <a:t>- Il y</a:t>
            </a:r>
            <a:r>
              <a:rPr lang="fr-BE" baseline="0" dirty="0" smtClean="0"/>
              <a:t> a une sensation de shopping dans les tâches liées au volontariat. Néanmoins ce shopping n’est pas propre au volontariat. Il y a donc une nécessité de mettre un cadre clair pour les volontaires.</a:t>
            </a:r>
          </a:p>
          <a:p>
            <a:r>
              <a:rPr lang="fr-BE" baseline="0" dirty="0" smtClean="0"/>
              <a:t>- Il faut pouvoir s’adapter à ces nouvelles spécificités. </a:t>
            </a:r>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14</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95722040"/>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Il</a:t>
            </a:r>
            <a:r>
              <a:rPr lang="fr-BE" baseline="0" dirty="0" smtClean="0"/>
              <a:t> est possible de réaliser un projet ensemble même si les motivations sont différentes. La PFV a rencontré la Plateforme citoyenne de soutien aux réfugiés de </a:t>
            </a:r>
            <a:r>
              <a:rPr lang="fr-BE" baseline="0" dirty="0" err="1" smtClean="0"/>
              <a:t>Bxl</a:t>
            </a:r>
            <a:r>
              <a:rPr lang="fr-BE" baseline="0" dirty="0" smtClean="0"/>
              <a:t>. Ils ont expliqué qu’ils étaient là avant tout pour un projet. Ils n’avaient pas de messages spécifiques.</a:t>
            </a:r>
          </a:p>
          <a:p>
            <a:endParaRPr lang="fr-BE" dirty="0" smtClean="0"/>
          </a:p>
          <a:p>
            <a:r>
              <a:rPr lang="fr-BE" dirty="0" smtClean="0"/>
              <a:t>Remarques du groupe:</a:t>
            </a:r>
          </a:p>
          <a:p>
            <a:pPr marL="171450" indent="-171450">
              <a:buFontTx/>
              <a:buChar char="-"/>
            </a:pPr>
            <a:r>
              <a:rPr lang="fr-BE" dirty="0" smtClean="0"/>
              <a:t>Toute</a:t>
            </a:r>
            <a:r>
              <a:rPr lang="fr-BE" baseline="0" dirty="0" smtClean="0"/>
              <a:t> la société a évolué dans ce sens.</a:t>
            </a:r>
          </a:p>
          <a:p>
            <a:pPr marL="171450" indent="-171450">
              <a:buFontTx/>
              <a:buChar char="-"/>
            </a:pPr>
            <a:r>
              <a:rPr lang="fr-BE" baseline="0" dirty="0" smtClean="0"/>
              <a:t>Il faut rechercher l’adéquation entre le volontaire et l’association. Il ne faut pas nécessairement qu’il soit efficace mais qu’il amène quelque chose au projet. Lorsqu’on rencontre un volontaire, il faut peut-être se poser la question « Notre volontariat lui convient-il? » plutôt que « Cette personne convient-elle? ». Il faut savoir dire « non, notre volontariat ne vous convient pas » plutôt que de s’embarquer dans une collaboration sera compliquée.</a:t>
            </a:r>
          </a:p>
          <a:p>
            <a:pPr marL="171450" indent="-171450">
              <a:buFontTx/>
              <a:buChar char="-"/>
            </a:pPr>
            <a:r>
              <a:rPr lang="fr-BE" baseline="0" dirty="0" smtClean="0"/>
              <a:t>Le questionnaire de la Plateforme citoyenne se centre avant tout sur le profil des personnes plus que sur leurs motivations. Quid du degré de satisfaction des volontaires suite à leur engagement dans ce volontariat.</a:t>
            </a:r>
          </a:p>
          <a:p>
            <a:pPr marL="171450" indent="-171450">
              <a:buFontTx/>
              <a:buChar char="-"/>
            </a:pPr>
            <a:r>
              <a:rPr lang="fr-BE" baseline="0" dirty="0" smtClean="0"/>
              <a:t>La gestion des volontaires est primordial. C’est elle qui doit se professionnaliser et pas les volontaires.</a:t>
            </a:r>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15</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12994975"/>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16</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59286131"/>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17</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13824147"/>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18</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6672619"/>
      </p:ext>
    </p:extLst>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19</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45042542"/>
      </p:ext>
    </p:extLst>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20</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76273321"/>
      </p:ext>
    </p:extLst>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21</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99515802"/>
      </p:ext>
    </p:extLst>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22</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79990110"/>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2</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08927031"/>
      </p:ext>
    </p:extLst>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23</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75267653"/>
      </p:ext>
    </p:extLst>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24</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84716767"/>
      </p:ext>
    </p:extLst>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Dans</a:t>
            </a:r>
            <a:r>
              <a:rPr lang="fr-BE" baseline="0" dirty="0" smtClean="0"/>
              <a:t> la logique politique, on retrouve le militantisme d’auparavant.</a:t>
            </a:r>
          </a:p>
          <a:p>
            <a:r>
              <a:rPr lang="fr-BE" baseline="0" dirty="0" smtClean="0"/>
              <a:t>Dans le cas de la visibilité de l’action, l’action en elle-même importe peu du moment qu’elle est visible.</a:t>
            </a:r>
          </a:p>
          <a:p>
            <a:r>
              <a:rPr lang="fr-BE" baseline="0" dirty="0" smtClean="0"/>
              <a:t>Remarque du groupe:</a:t>
            </a:r>
          </a:p>
          <a:p>
            <a:r>
              <a:rPr lang="fr-BE" baseline="0" dirty="0" smtClean="0"/>
              <a:t>- Il manque la logique de reconstruction suite à une perte d’emploi ou suite à un handicap par exemple.</a:t>
            </a:r>
            <a:endParaRPr lang="fr-BE" dirty="0"/>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25</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65636960"/>
      </p:ext>
    </p:extLst>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Remarques</a:t>
            </a:r>
            <a:r>
              <a:rPr lang="fr-BE" baseline="0" dirty="0" smtClean="0"/>
              <a:t> du groupe:</a:t>
            </a:r>
          </a:p>
          <a:p>
            <a:r>
              <a:rPr lang="fr-BE" baseline="0" dirty="0" smtClean="0"/>
              <a:t>- Il n’y a pas plus de difficulté à encadrer des personnes sans diplôme que les autres.</a:t>
            </a:r>
          </a:p>
          <a:p>
            <a:pPr marL="171450" indent="-171450">
              <a:buFontTx/>
              <a:buChar char="-"/>
            </a:pPr>
            <a:r>
              <a:rPr lang="fr-BE" baseline="0" dirty="0" smtClean="0"/>
              <a:t>Développer l’engagement sur le long terme est à réfléchir en fonction de l’activité.</a:t>
            </a:r>
          </a:p>
          <a:p>
            <a:pPr marL="171450" indent="-171450">
              <a:buFontTx/>
              <a:buChar char="-"/>
            </a:pPr>
            <a:r>
              <a:rPr lang="fr-BE" baseline="0" dirty="0" smtClean="0"/>
              <a:t>Ceci renvoie à toute l’importance de l’encadrement des volontaires.</a:t>
            </a:r>
          </a:p>
          <a:p>
            <a:pPr marL="171450" indent="-171450">
              <a:buFontTx/>
              <a:buChar char="-"/>
            </a:pPr>
            <a:r>
              <a:rPr lang="fr-BE" baseline="0" dirty="0" smtClean="0"/>
              <a:t>Exemple d’un participant, la rencontre chez eux est très importante. Il précise au candidat volontaire que c’est pour faire connaissance. Cela met déjà moins de pression. Ensuite, il y a un peu de temps pour réfléchir de part et d’autre. Puis, il y a une première activité pour que le candidat puisse découvrir en quoi ça consiste. Il y a un écolage de 3 mois et une formation. Le candidat doit suivre l’ensemble du processus pour être volontaire. Il est informé dès la 1</a:t>
            </a:r>
            <a:r>
              <a:rPr lang="fr-BE" baseline="30000" dirty="0" smtClean="0"/>
              <a:t>ère</a:t>
            </a:r>
            <a:r>
              <a:rPr lang="fr-BE" baseline="0" dirty="0" smtClean="0"/>
              <a:t> rencontre de toutes les étapes. Il y a également une charte et une note d’organisation. Il y a par la suite un encadrement et un suivi sur tout le projet même lorsque le volontariat se termine. Ce moment n’est pas toujours évident à gérer, mais il est essentiel de ne pas le négliger.</a:t>
            </a:r>
          </a:p>
          <a:p>
            <a:pPr marL="171450" indent="-171450">
              <a:buFontTx/>
              <a:buChar char="-"/>
            </a:pPr>
            <a:r>
              <a:rPr lang="fr-BE" baseline="0" dirty="0" smtClean="0"/>
              <a:t>Petits conseils supplémentaires d’</a:t>
            </a:r>
            <a:r>
              <a:rPr lang="fr-BE" baseline="0" dirty="0" err="1" smtClean="0"/>
              <a:t>Emmeline</a:t>
            </a:r>
            <a:r>
              <a:rPr lang="fr-BE" baseline="0" dirty="0" smtClean="0"/>
              <a:t>: il est également important de fixer des rendez-vous avec le volontaire de temps à autre pour débriefer avec lui sur son volontariat, sur l’activité qu’il mène et ainsi évalué s’il le poursuit tel quel, si son engagement au sein de l’organisation évolue ou s’il arrête son volontariat. Ces moments sont aussi l’occasion de dire « merci » et de marquer la reconnaissance de l’action que mène de volontaire. Ceci permet de relancer la motivation, de s’assurer que le volontaire ne se sente pas piéger et d’avoir également une meilleure connaissance de la perception des volontaires par rapport à l’organisation. Par ailleurs, il ne faut pas hésiter à proposer des activités sous forme de projet aux volontaires dont le profil a été décrit plus haut plutôt que de présenter une forme d’intemporalité à l’activité. Enfin, les volontaires aiment que l’on s’adresse à eux en tant qu’individus plutôt que membres d’un collectif.</a:t>
            </a:r>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26</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81422384"/>
      </p:ext>
    </p:extLst>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Remarques du</a:t>
            </a:r>
            <a:r>
              <a:rPr lang="fr-BE" baseline="0" dirty="0" smtClean="0"/>
              <a:t> groupe:</a:t>
            </a:r>
          </a:p>
          <a:p>
            <a:pPr marL="171450" indent="-171450">
              <a:buFontTx/>
              <a:buChar char="-"/>
            </a:pPr>
            <a:r>
              <a:rPr lang="fr-BE" baseline="0" dirty="0" smtClean="0"/>
              <a:t>Il n’y a pas un prototype du volontaire</a:t>
            </a:r>
          </a:p>
          <a:p>
            <a:pPr marL="171450" indent="-171450">
              <a:buFontTx/>
              <a:buChar char="-"/>
            </a:pPr>
            <a:r>
              <a:rPr lang="fr-BE" baseline="0" dirty="0" smtClean="0"/>
              <a:t>Unifier n’est pas uniformiser. Il faut unifier les volontaires autour d’un projet.</a:t>
            </a:r>
          </a:p>
          <a:p>
            <a:pPr marL="171450" indent="-171450">
              <a:buFontTx/>
              <a:buChar char="-"/>
            </a:pPr>
            <a:r>
              <a:rPr lang="fr-BE" baseline="0" dirty="0" smtClean="0"/>
              <a:t>Il est nécessaire d’avoir un support, une structure pour pouvoir accepter une rencontre avec des personnes « différentes » (par exemple: en situation d’handicap).</a:t>
            </a:r>
          </a:p>
          <a:p>
            <a:pPr marL="171450" indent="-171450">
              <a:buFontTx/>
              <a:buChar char="-"/>
            </a:pPr>
            <a:r>
              <a:rPr lang="fr-BE" baseline="0" dirty="0" smtClean="0"/>
              <a:t>Il y a des bénévoles qui assument la gestion des autres bénévoles au sein d’une organisation. C’est un garde-fou de la vision du professionnel par rapport aux bénévoles. Ils apportent une vision très intéressante pour le professionnel. </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fr-BE" baseline="0" dirty="0" smtClean="0"/>
              <a:t>La PFV proposera à partir de 2016 trois formations: gestion des volontaires, « volontairement impliqué en pauvreté » (formation pour des volontaires actifs dans le domaine de l’action sociale), l’Interculturalité. Les informations suivront dans la newsletter de janvier. La PFV fait également des coachings pour les associations qui désirent se poser des questions sur la place des volontaires au sein de leur structure et mettre en place des bonnes pratiques.   </a:t>
            </a:r>
          </a:p>
          <a:p>
            <a:pPr marL="171450" indent="-171450">
              <a:buFontTx/>
              <a:buChar char="-"/>
            </a:pPr>
            <a:endParaRPr lang="fr-BE" dirty="0"/>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27</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41975642"/>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Dans le cas de la spécialisation,</a:t>
            </a:r>
            <a:r>
              <a:rPr lang="fr-BE" baseline="0" dirty="0" smtClean="0"/>
              <a:t> il s’agit bien des organisations qui se spécialisent de plus en plus.</a:t>
            </a:r>
            <a:endParaRPr lang="fr-BE" dirty="0" smtClean="0"/>
          </a:p>
          <a:p>
            <a:r>
              <a:rPr lang="fr-BE" dirty="0" smtClean="0"/>
              <a:t>Peut-on faire</a:t>
            </a:r>
            <a:r>
              <a:rPr lang="fr-BE" baseline="0" dirty="0" smtClean="0"/>
              <a:t> un parallèle entre les individus et les associations au niveau du comportement?</a:t>
            </a:r>
          </a:p>
          <a:p>
            <a:r>
              <a:rPr lang="fr-BE" baseline="0" dirty="0" smtClean="0"/>
              <a:t>Remarques du groupe:</a:t>
            </a:r>
          </a:p>
          <a:p>
            <a:pPr marL="171450" indent="-171450">
              <a:buFontTx/>
              <a:buChar char="-"/>
            </a:pPr>
            <a:r>
              <a:rPr lang="fr-BE" baseline="0" dirty="0" smtClean="0"/>
              <a:t>Certains ne vivent pas cette </a:t>
            </a:r>
            <a:r>
              <a:rPr lang="fr-BE" baseline="0" dirty="0" err="1" smtClean="0"/>
              <a:t>défédéralisation</a:t>
            </a:r>
            <a:r>
              <a:rPr lang="fr-BE" baseline="0" dirty="0" smtClean="0"/>
              <a:t>. </a:t>
            </a:r>
          </a:p>
          <a:p>
            <a:pPr marL="171450" indent="-171450">
              <a:buFontTx/>
              <a:buChar char="-"/>
            </a:pPr>
            <a:r>
              <a:rPr lang="fr-BE" baseline="0" dirty="0" smtClean="0"/>
              <a:t>Il y a de plus en plus d’associations. Elles n’émanent pas nécessairement d’une </a:t>
            </a:r>
            <a:r>
              <a:rPr lang="fr-BE" baseline="0" dirty="0" err="1" smtClean="0"/>
              <a:t>défédéralisation</a:t>
            </a:r>
            <a:r>
              <a:rPr lang="fr-BE" baseline="0" dirty="0" smtClean="0"/>
              <a:t> mais plutôt d’ initiatives locales suite à des manquements de la société.</a:t>
            </a:r>
            <a:endParaRPr lang="fr-BE" dirty="0"/>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4</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52740174"/>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5</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75110048"/>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6</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69868311"/>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Les « bénévoles dans les organisations » correspondent à la loi sur le volontariat de 2005.</a:t>
            </a:r>
          </a:p>
          <a:p>
            <a:r>
              <a:rPr lang="fr-FR" baseline="0" dirty="0" smtClean="0"/>
              <a:t>Dans l’étude menée par </a:t>
            </a:r>
            <a:r>
              <a:rPr lang="fr-FR" baseline="0" dirty="0" err="1" smtClean="0"/>
              <a:t>l’ULg</a:t>
            </a:r>
            <a:r>
              <a:rPr lang="fr-FR" baseline="0" dirty="0" smtClean="0"/>
              <a:t>, les chercheurs reprenaient toutes les formes de volontariat.</a:t>
            </a:r>
            <a:endParaRPr lang="fr-FR" dirty="0"/>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8</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21844008"/>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smtClean="0">
                <a:solidFill>
                  <a:schemeClr val="tx1"/>
                </a:solidFill>
                <a:effectLst/>
                <a:latin typeface="+mn-lt"/>
                <a:ea typeface="+mn-ea"/>
                <a:cs typeface="+mn-cs"/>
              </a:rPr>
              <a:t>La</a:t>
            </a:r>
            <a:r>
              <a:rPr lang="fr-FR" sz="1200" kern="1200" baseline="0" dirty="0" smtClean="0">
                <a:solidFill>
                  <a:schemeClr val="tx1"/>
                </a:solidFill>
                <a:effectLst/>
                <a:latin typeface="+mn-lt"/>
                <a:ea typeface="+mn-ea"/>
                <a:cs typeface="+mn-cs"/>
              </a:rPr>
              <a:t> catégorie « Autres » équivaut aux associations de fait.</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9</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8884719"/>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Les</a:t>
            </a:r>
            <a:r>
              <a:rPr lang="fr-BE" baseline="0" dirty="0" smtClean="0"/>
              <a:t> liens sociaux n’existe pas de facto. C’est aux personnes de les établir d’où un plus grand isolement de toute une partie de la population.</a:t>
            </a:r>
          </a:p>
          <a:p>
            <a:r>
              <a:rPr lang="fr-BE" baseline="0" dirty="0" smtClean="0"/>
              <a:t>La reconnaissance doit être méritée. Il faut la travailler. Le statut n’offre pas la reconnaissance.</a:t>
            </a:r>
            <a:endParaRPr lang="fr-BE" dirty="0"/>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11</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2735459"/>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Aujourd’hui, la</a:t>
            </a:r>
            <a:r>
              <a:rPr lang="fr-BE" baseline="0" dirty="0" smtClean="0"/>
              <a:t> personne élabore la vision du monde par les gens qu’elle fréquente. Elle n’adhère plus à une organisation dans son ensemble mais à un projet que l’ASBL porte et qui est en accord avec les buts de la personne.</a:t>
            </a:r>
          </a:p>
          <a:p>
            <a:r>
              <a:rPr lang="fr-BE" baseline="0" dirty="0" smtClean="0"/>
              <a:t>La personne n’a pas toujours conscience qu’elle utilise l’association comme instrument de réalisation personnelle.</a:t>
            </a:r>
          </a:p>
          <a:p>
            <a:r>
              <a:rPr lang="fr-BE" baseline="0" dirty="0" smtClean="0"/>
              <a:t>Remarques du groupe :</a:t>
            </a:r>
          </a:p>
          <a:p>
            <a:pPr marL="171450" indent="-171450">
              <a:buFontTx/>
              <a:buChar char="-"/>
            </a:pPr>
            <a:r>
              <a:rPr lang="fr-BE" baseline="0" dirty="0" smtClean="0"/>
              <a:t>Il est possible de faire un parallèle avec la famille. </a:t>
            </a:r>
          </a:p>
          <a:p>
            <a:pPr marL="171450" indent="-171450">
              <a:buFontTx/>
              <a:buChar char="-"/>
            </a:pPr>
            <a:r>
              <a:rPr lang="fr-BE" baseline="0" dirty="0" smtClean="0"/>
              <a:t>Il s’agit d’un contexte global de la société. Ce n’est pas propre au volontariat.</a:t>
            </a:r>
          </a:p>
          <a:p>
            <a:pPr marL="171450" indent="-171450">
              <a:buFontTx/>
              <a:buChar char="-"/>
            </a:pPr>
            <a:r>
              <a:rPr lang="fr-BE" baseline="0" dirty="0" smtClean="0"/>
              <a:t>Cette logique permet la création de nouvelle initiatives et remet en question des vieilles structures qui n’ont pas cette logique.</a:t>
            </a:r>
          </a:p>
          <a:p>
            <a:pPr marL="171450" indent="-171450">
              <a:buFontTx/>
              <a:buChar char="-"/>
            </a:pPr>
            <a:r>
              <a:rPr lang="fr-BE" baseline="0" dirty="0" smtClean="0"/>
              <a:t>Le rapport aux autres existe toujours même s’il a évolué. Il y a une articulation et un juste équilibre à trouver entre l’altérité et la construction de soi dans le cas du volontariat.</a:t>
            </a:r>
            <a:endParaRPr lang="fr-BE" dirty="0"/>
          </a:p>
        </p:txBody>
      </p:sp>
      <p:sp>
        <p:nvSpPr>
          <p:cNvPr id="4" name="Espace réservé du numéro de diapositive 3"/>
          <p:cNvSpPr>
            <a:spLocks noGrp="1"/>
          </p:cNvSpPr>
          <p:nvPr>
            <p:ph type="sldNum" sz="quarter" idx="10"/>
          </p:nvPr>
        </p:nvSpPr>
        <p:spPr/>
        <p:txBody>
          <a:bodyPr/>
          <a:lstStyle/>
          <a:p>
            <a:fld id="{9AEC15E8-550B-8F40-B073-5FF454148E9A}" type="slidenum">
              <a:rPr lang="fr-FR" smtClean="0"/>
              <a:pPr/>
              <a:t>12</a:t>
            </a:fld>
            <a:endParaRPr lang="fr-F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09092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0DF87BF-5AAB-4C05-A226-96EF91D2D631}" type="datetimeFigureOut">
              <a:rPr lang="en-US" smtClean="0"/>
              <a:pPr/>
              <a:t>16/02/16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878B4-4E7F-4C0E-A6CD-8870329FB943}"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0DF87BF-5AAB-4C05-A226-96EF91D2D631}" type="datetimeFigureOut">
              <a:rPr lang="en-US" smtClean="0"/>
              <a:pPr/>
              <a:t>16/02/16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878B4-4E7F-4C0E-A6CD-8870329FB9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0DF87BF-5AAB-4C05-A226-96EF91D2D631}" type="datetimeFigureOut">
              <a:rPr lang="en-US" smtClean="0"/>
              <a:pPr/>
              <a:t>16/02/16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878B4-4E7F-4C0E-A6CD-8870329FB9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70DF87BF-5AAB-4C05-A226-96EF91D2D631}" type="datetimeFigureOut">
              <a:rPr lang="en-US" smtClean="0"/>
              <a:pPr/>
              <a:t>16/02/16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878B4-4E7F-4C0E-A6CD-8870329FB9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fr-FR" smtClean="0"/>
              <a:t>Modifiez le style du titre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0DF87BF-5AAB-4C05-A226-96EF91D2D631}" type="datetimeFigureOut">
              <a:rPr lang="en-US" smtClean="0"/>
              <a:pPr/>
              <a:t>16/02/16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8878B4-4E7F-4C0E-A6CD-8870329FB9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0DF87BF-5AAB-4C05-A226-96EF91D2D631}" type="datetimeFigureOut">
              <a:rPr lang="en-US" smtClean="0"/>
              <a:pPr/>
              <a:t>16/02/16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878B4-4E7F-4C0E-A6CD-8870329FB9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70DF87BF-5AAB-4C05-A226-96EF91D2D631}" type="datetimeFigureOut">
              <a:rPr lang="en-US" smtClean="0"/>
              <a:pPr/>
              <a:t>16/02/16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8878B4-4E7F-4C0E-A6CD-8870329FB9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70DF87BF-5AAB-4C05-A226-96EF91D2D631}" type="datetimeFigureOut">
              <a:rPr lang="en-US" smtClean="0"/>
              <a:pPr/>
              <a:t>16/02/16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8878B4-4E7F-4C0E-A6CD-8870329FB9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F87BF-5AAB-4C05-A226-96EF91D2D631}" type="datetimeFigureOut">
              <a:rPr lang="en-US" smtClean="0"/>
              <a:pPr/>
              <a:t>16/02/16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8878B4-4E7F-4C0E-A6CD-8870329FB9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fr-FR" smtClean="0"/>
              <a:t>Modifiez le style du titre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0DF87BF-5AAB-4C05-A226-96EF91D2D631}" type="datetimeFigureOut">
              <a:rPr lang="en-US" smtClean="0"/>
              <a:pPr/>
              <a:t>16/02/16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8878B4-4E7F-4C0E-A6CD-8870329FB943}"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fr-FR" smtClean="0"/>
              <a:t>Modifiez le style du titre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70DF87BF-5AAB-4C05-A226-96EF91D2D631}" type="datetimeFigureOut">
              <a:rPr lang="en-US" smtClean="0"/>
              <a:pPr/>
              <a:t>16/02/16</a:t>
            </a:fld>
            <a:endParaRPr lang="en-US"/>
          </a:p>
        </p:txBody>
      </p:sp>
      <p:sp>
        <p:nvSpPr>
          <p:cNvPr id="9" name="Slide Number Placeholder 8"/>
          <p:cNvSpPr>
            <a:spLocks noGrp="1"/>
          </p:cNvSpPr>
          <p:nvPr>
            <p:ph type="sldNum" sz="quarter" idx="11"/>
          </p:nvPr>
        </p:nvSpPr>
        <p:spPr/>
        <p:txBody>
          <a:bodyPr/>
          <a:lstStyle/>
          <a:p>
            <a:fld id="{3F8878B4-4E7F-4C0E-A6CD-8870329FB943}"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3F8878B4-4E7F-4C0E-A6CD-8870329FB943}" type="slidenum">
              <a:rPr lang="en-US" smtClean="0"/>
              <a:pPr/>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0DF87BF-5AAB-4C05-A226-96EF91D2D631}" type="datetimeFigureOut">
              <a:rPr lang="en-US" smtClean="0"/>
              <a:pPr/>
              <a:t>16/02/16</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slideLayout" Target="../slideLayouts/slideLayout1.xml"/><Relationship Id="rId5" Type="http://schemas.openxmlformats.org/officeDocument/2006/relationships/notesSlide" Target="../notesSlides/notesSlide1.xml"/><Relationship Id="rId6" Type="http://schemas.openxmlformats.org/officeDocument/2006/relationships/image" Target="../media/image2.jpeg"/><Relationship Id="rId7" Type="http://schemas.openxmlformats.org/officeDocument/2006/relationships/comments" Target="../comments/comment1.xml"/><Relationship Id="rId1" Type="http://schemas.openxmlformats.org/officeDocument/2006/relationships/tags" Target="../tags/tag1.xml"/><Relationship Id="rId2"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tags" Target="../tags/tag25.xml"/><Relationship Id="rId2" Type="http://schemas.openxmlformats.org/officeDocument/2006/relationships/tags" Target="../tags/tag26.xml"/><Relationship Id="rId3"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8.xml"/><Relationship Id="rId1" Type="http://schemas.openxmlformats.org/officeDocument/2006/relationships/tags" Target="../tags/tag27.xml"/><Relationship Id="rId2" Type="http://schemas.openxmlformats.org/officeDocument/2006/relationships/tags" Target="../tags/tag28.xml"/></Relationships>
</file>

<file path=ppt/slides/_rels/slide12.xml.rels><?xml version="1.0" encoding="UTF-8" standalone="yes"?>
<Relationships xmlns="http://schemas.openxmlformats.org/package/2006/relationships"><Relationship Id="rId3" Type="http://schemas.openxmlformats.org/officeDocument/2006/relationships/tags" Target="../tags/tag31.xml"/><Relationship Id="rId4" Type="http://schemas.openxmlformats.org/officeDocument/2006/relationships/tags" Target="../tags/tag32.xml"/><Relationship Id="rId5" Type="http://schemas.openxmlformats.org/officeDocument/2006/relationships/tags" Target="../tags/tag33.xml"/><Relationship Id="rId6" Type="http://schemas.openxmlformats.org/officeDocument/2006/relationships/slideLayout" Target="../slideLayouts/slideLayout5.xml"/><Relationship Id="rId7" Type="http://schemas.openxmlformats.org/officeDocument/2006/relationships/notesSlide" Target="../notesSlides/notesSlide9.xml"/><Relationship Id="rId1" Type="http://schemas.openxmlformats.org/officeDocument/2006/relationships/tags" Target="../tags/tag29.xml"/><Relationship Id="rId2" Type="http://schemas.openxmlformats.org/officeDocument/2006/relationships/tags" Target="../tags/tag30.xml"/></Relationships>
</file>

<file path=ppt/slides/_rels/slide13.xml.rels><?xml version="1.0" encoding="UTF-8" standalone="yes"?>
<Relationships xmlns="http://schemas.openxmlformats.org/package/2006/relationships"><Relationship Id="rId3" Type="http://schemas.openxmlformats.org/officeDocument/2006/relationships/tags" Target="../tags/tag36.xml"/><Relationship Id="rId4" Type="http://schemas.openxmlformats.org/officeDocument/2006/relationships/tags" Target="../tags/tag37.xml"/><Relationship Id="rId5" Type="http://schemas.openxmlformats.org/officeDocument/2006/relationships/tags" Target="../tags/tag38.xml"/><Relationship Id="rId6" Type="http://schemas.openxmlformats.org/officeDocument/2006/relationships/tags" Target="../tags/tag39.xml"/><Relationship Id="rId7" Type="http://schemas.openxmlformats.org/officeDocument/2006/relationships/slideLayout" Target="../slideLayouts/slideLayout5.xml"/><Relationship Id="rId8" Type="http://schemas.openxmlformats.org/officeDocument/2006/relationships/notesSlide" Target="../notesSlides/notesSlide10.xml"/><Relationship Id="rId9" Type="http://schemas.openxmlformats.org/officeDocument/2006/relationships/image" Target="../media/image6.jpeg"/><Relationship Id="rId1" Type="http://schemas.openxmlformats.org/officeDocument/2006/relationships/tags" Target="../tags/tag34.xml"/><Relationship Id="rId2" Type="http://schemas.openxmlformats.org/officeDocument/2006/relationships/tags" Target="../tags/tag35.xml"/></Relationships>
</file>

<file path=ppt/slides/_rels/slide14.xml.rels><?xml version="1.0" encoding="UTF-8" standalone="yes"?>
<Relationships xmlns="http://schemas.openxmlformats.org/package/2006/relationships"><Relationship Id="rId3" Type="http://schemas.openxmlformats.org/officeDocument/2006/relationships/tags" Target="../tags/tag42.xml"/><Relationship Id="rId4" Type="http://schemas.openxmlformats.org/officeDocument/2006/relationships/tags" Target="../tags/tag43.xml"/><Relationship Id="rId5" Type="http://schemas.openxmlformats.org/officeDocument/2006/relationships/tags" Target="../tags/tag44.xml"/><Relationship Id="rId6" Type="http://schemas.openxmlformats.org/officeDocument/2006/relationships/slideLayout" Target="../slideLayouts/slideLayout5.xml"/><Relationship Id="rId7" Type="http://schemas.openxmlformats.org/officeDocument/2006/relationships/notesSlide" Target="../notesSlides/notesSlide11.xml"/><Relationship Id="rId1" Type="http://schemas.openxmlformats.org/officeDocument/2006/relationships/tags" Target="../tags/tag40.xml"/><Relationship Id="rId2" Type="http://schemas.openxmlformats.org/officeDocument/2006/relationships/tags" Target="../tags/tag41.xml"/></Relationships>
</file>

<file path=ppt/slides/_rels/slide15.xml.rels><?xml version="1.0" encoding="UTF-8" standalone="yes"?>
<Relationships xmlns="http://schemas.openxmlformats.org/package/2006/relationships"><Relationship Id="rId3" Type="http://schemas.openxmlformats.org/officeDocument/2006/relationships/tags" Target="../tags/tag47.xml"/><Relationship Id="rId4" Type="http://schemas.openxmlformats.org/officeDocument/2006/relationships/tags" Target="../tags/tag48.xml"/><Relationship Id="rId5" Type="http://schemas.openxmlformats.org/officeDocument/2006/relationships/slideLayout" Target="../slideLayouts/slideLayout5.xml"/><Relationship Id="rId6" Type="http://schemas.openxmlformats.org/officeDocument/2006/relationships/notesSlide" Target="../notesSlides/notesSlide12.xml"/><Relationship Id="rId1" Type="http://schemas.openxmlformats.org/officeDocument/2006/relationships/tags" Target="../tags/tag45.xml"/><Relationship Id="rId2" Type="http://schemas.openxmlformats.org/officeDocument/2006/relationships/tags" Target="../tags/tag46.xml"/></Relationships>
</file>

<file path=ppt/slides/_rels/slide16.xml.rels><?xml version="1.0" encoding="UTF-8" standalone="yes"?>
<Relationships xmlns="http://schemas.openxmlformats.org/package/2006/relationships"><Relationship Id="rId11" Type="http://schemas.openxmlformats.org/officeDocument/2006/relationships/image" Target="../media/image7.jpeg"/><Relationship Id="rId12" Type="http://schemas.openxmlformats.org/officeDocument/2006/relationships/image" Target="../media/image8.jpeg"/><Relationship Id="rId1" Type="http://schemas.openxmlformats.org/officeDocument/2006/relationships/tags" Target="../tags/tag49.xml"/><Relationship Id="rId2" Type="http://schemas.openxmlformats.org/officeDocument/2006/relationships/tags" Target="../tags/tag50.xml"/><Relationship Id="rId3" Type="http://schemas.openxmlformats.org/officeDocument/2006/relationships/tags" Target="../tags/tag51.xml"/><Relationship Id="rId4" Type="http://schemas.openxmlformats.org/officeDocument/2006/relationships/tags" Target="../tags/tag52.xml"/><Relationship Id="rId5" Type="http://schemas.openxmlformats.org/officeDocument/2006/relationships/tags" Target="../tags/tag53.xml"/><Relationship Id="rId6" Type="http://schemas.openxmlformats.org/officeDocument/2006/relationships/tags" Target="../tags/tag54.xml"/><Relationship Id="rId7" Type="http://schemas.openxmlformats.org/officeDocument/2006/relationships/tags" Target="../tags/tag55.xml"/><Relationship Id="rId8" Type="http://schemas.openxmlformats.org/officeDocument/2006/relationships/tags" Target="../tags/tag56.xml"/><Relationship Id="rId9" Type="http://schemas.openxmlformats.org/officeDocument/2006/relationships/slideLayout" Target="../slideLayouts/slideLayout5.xml"/><Relationship Id="rId10"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3" Type="http://schemas.openxmlformats.org/officeDocument/2006/relationships/tags" Target="../tags/tag59.xml"/><Relationship Id="rId4" Type="http://schemas.openxmlformats.org/officeDocument/2006/relationships/tags" Target="../tags/tag60.xml"/><Relationship Id="rId5" Type="http://schemas.openxmlformats.org/officeDocument/2006/relationships/tags" Target="../tags/tag61.xml"/><Relationship Id="rId6" Type="http://schemas.openxmlformats.org/officeDocument/2006/relationships/slideLayout" Target="../slideLayouts/slideLayout2.xml"/><Relationship Id="rId7" Type="http://schemas.openxmlformats.org/officeDocument/2006/relationships/notesSlide" Target="../notesSlides/notesSlide14.xml"/><Relationship Id="rId8" Type="http://schemas.openxmlformats.org/officeDocument/2006/relationships/image" Target="../media/image9.png"/><Relationship Id="rId9" Type="http://schemas.openxmlformats.org/officeDocument/2006/relationships/image" Target="../media/image10.png"/><Relationship Id="rId1" Type="http://schemas.openxmlformats.org/officeDocument/2006/relationships/tags" Target="../tags/tag57.xml"/><Relationship Id="rId2" Type="http://schemas.openxmlformats.org/officeDocument/2006/relationships/tags" Target="../tags/tag58.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15.xml"/><Relationship Id="rId1" Type="http://schemas.openxmlformats.org/officeDocument/2006/relationships/tags" Target="../tags/tag62.xml"/><Relationship Id="rId2" Type="http://schemas.openxmlformats.org/officeDocument/2006/relationships/tags" Target="../tags/tag63.xml"/></Relationships>
</file>

<file path=ppt/slides/_rels/slide19.xml.rels><?xml version="1.0" encoding="UTF-8" standalone="yes"?>
<Relationships xmlns="http://schemas.openxmlformats.org/package/2006/relationships"><Relationship Id="rId3" Type="http://schemas.openxmlformats.org/officeDocument/2006/relationships/tags" Target="../tags/tag66.xml"/><Relationship Id="rId4" Type="http://schemas.openxmlformats.org/officeDocument/2006/relationships/slideLayout" Target="../slideLayouts/slideLayout6.xml"/><Relationship Id="rId5" Type="http://schemas.openxmlformats.org/officeDocument/2006/relationships/notesSlide" Target="../notesSlides/notesSlide16.xml"/><Relationship Id="rId6" Type="http://schemas.openxmlformats.org/officeDocument/2006/relationships/image" Target="../media/image11.png"/><Relationship Id="rId1" Type="http://schemas.openxmlformats.org/officeDocument/2006/relationships/tags" Target="../tags/tag64.xml"/><Relationship Id="rId2" Type="http://schemas.openxmlformats.org/officeDocument/2006/relationships/tags" Target="../tags/tag65.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xml"/><Relationship Id="rId1" Type="http://schemas.openxmlformats.org/officeDocument/2006/relationships/tags" Target="../tags/tag4.xml"/><Relationship Id="rId2" Type="http://schemas.openxmlformats.org/officeDocument/2006/relationships/tags" Target="../tags/tag5.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notesSlide" Target="../notesSlides/notesSlide17.xml"/><Relationship Id="rId1" Type="http://schemas.openxmlformats.org/officeDocument/2006/relationships/tags" Target="../tags/tag67.xml"/><Relationship Id="rId2" Type="http://schemas.openxmlformats.org/officeDocument/2006/relationships/tags" Target="../tags/tag68.xml"/></Relationships>
</file>

<file path=ppt/slides/_rels/slide21.xml.rels><?xml version="1.0" encoding="UTF-8" standalone="yes"?>
<Relationships xmlns="http://schemas.openxmlformats.org/package/2006/relationships"><Relationship Id="rId3" Type="http://schemas.openxmlformats.org/officeDocument/2006/relationships/tags" Target="../tags/tag71.xml"/><Relationship Id="rId4" Type="http://schemas.openxmlformats.org/officeDocument/2006/relationships/slideLayout" Target="../slideLayouts/slideLayout2.xml"/><Relationship Id="rId5" Type="http://schemas.openxmlformats.org/officeDocument/2006/relationships/notesSlide" Target="../notesSlides/notesSlide18.xml"/><Relationship Id="rId6" Type="http://schemas.openxmlformats.org/officeDocument/2006/relationships/image" Target="../media/image12.jpeg"/><Relationship Id="rId1" Type="http://schemas.openxmlformats.org/officeDocument/2006/relationships/tags" Target="../tags/tag69.xml"/><Relationship Id="rId2" Type="http://schemas.openxmlformats.org/officeDocument/2006/relationships/tags" Target="../tags/tag70.xml"/></Relationships>
</file>

<file path=ppt/slides/_rels/slide22.xml.rels><?xml version="1.0" encoding="UTF-8" standalone="yes"?>
<Relationships xmlns="http://schemas.openxmlformats.org/package/2006/relationships"><Relationship Id="rId3" Type="http://schemas.openxmlformats.org/officeDocument/2006/relationships/tags" Target="../tags/tag74.xml"/><Relationship Id="rId4" Type="http://schemas.openxmlformats.org/officeDocument/2006/relationships/tags" Target="../tags/tag75.xml"/><Relationship Id="rId5" Type="http://schemas.openxmlformats.org/officeDocument/2006/relationships/slideLayout" Target="../slideLayouts/slideLayout2.xml"/><Relationship Id="rId6" Type="http://schemas.openxmlformats.org/officeDocument/2006/relationships/notesSlide" Target="../notesSlides/notesSlide19.xml"/><Relationship Id="rId7" Type="http://schemas.openxmlformats.org/officeDocument/2006/relationships/image" Target="../media/image13.jpeg"/><Relationship Id="rId8" Type="http://schemas.openxmlformats.org/officeDocument/2006/relationships/image" Target="../media/image14.jpeg"/><Relationship Id="rId1" Type="http://schemas.openxmlformats.org/officeDocument/2006/relationships/tags" Target="../tags/tag72.xml"/><Relationship Id="rId2" Type="http://schemas.openxmlformats.org/officeDocument/2006/relationships/tags" Target="../tags/tag73.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0.xml"/><Relationship Id="rId1" Type="http://schemas.openxmlformats.org/officeDocument/2006/relationships/tags" Target="../tags/tag76.xml"/><Relationship Id="rId2" Type="http://schemas.openxmlformats.org/officeDocument/2006/relationships/tags" Target="../tags/tag77.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notesSlide" Target="../notesSlides/notesSlide21.xml"/><Relationship Id="rId5" Type="http://schemas.openxmlformats.org/officeDocument/2006/relationships/chart" Target="../charts/chart2.xml"/><Relationship Id="rId1" Type="http://schemas.openxmlformats.org/officeDocument/2006/relationships/tags" Target="../tags/tag78.xml"/><Relationship Id="rId2" Type="http://schemas.openxmlformats.org/officeDocument/2006/relationships/tags" Target="../tags/tag79.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2.xml"/><Relationship Id="rId1" Type="http://schemas.openxmlformats.org/officeDocument/2006/relationships/tags" Target="../tags/tag80.xml"/><Relationship Id="rId2" Type="http://schemas.openxmlformats.org/officeDocument/2006/relationships/tags" Target="../tags/tag81.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3.xml"/><Relationship Id="rId1" Type="http://schemas.openxmlformats.org/officeDocument/2006/relationships/tags" Target="../tags/tag82.xml"/><Relationship Id="rId2" Type="http://schemas.openxmlformats.org/officeDocument/2006/relationships/tags" Target="../tags/tag83.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24.xml"/><Relationship Id="rId1" Type="http://schemas.openxmlformats.org/officeDocument/2006/relationships/tags" Target="../tags/tag84.xml"/><Relationship Id="rId2" Type="http://schemas.openxmlformats.org/officeDocument/2006/relationships/tags" Target="../tags/tag8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8.xml"/><Relationship Id="rId4" Type="http://schemas.openxmlformats.org/officeDocument/2006/relationships/tags" Target="../tags/tag9.xml"/><Relationship Id="rId5" Type="http://schemas.openxmlformats.org/officeDocument/2006/relationships/slideLayout" Target="../slideLayouts/slideLayout2.xml"/><Relationship Id="rId6" Type="http://schemas.openxmlformats.org/officeDocument/2006/relationships/notesSlide" Target="../notesSlides/notesSlide3.xml"/><Relationship Id="rId1" Type="http://schemas.openxmlformats.org/officeDocument/2006/relationships/tags" Target="../tags/tag6.xml"/><Relationship Id="rId2" Type="http://schemas.openxmlformats.org/officeDocument/2006/relationships/tags" Target="../tags/tag7.xml"/></Relationships>
</file>

<file path=ppt/slides/_rels/slide5.xml.rels><?xml version="1.0" encoding="UTF-8" standalone="yes"?>
<Relationships xmlns="http://schemas.openxmlformats.org/package/2006/relationships"><Relationship Id="rId3" Type="http://schemas.openxmlformats.org/officeDocument/2006/relationships/tags" Target="../tags/tag12.xml"/><Relationship Id="rId4" Type="http://schemas.openxmlformats.org/officeDocument/2006/relationships/slideLayout" Target="../slideLayouts/slideLayout2.xml"/><Relationship Id="rId5" Type="http://schemas.openxmlformats.org/officeDocument/2006/relationships/notesSlide" Target="../notesSlides/notesSlide4.xml"/><Relationship Id="rId6" Type="http://schemas.openxmlformats.org/officeDocument/2006/relationships/image" Target="../media/image3.jpeg"/><Relationship Id="rId1" Type="http://schemas.openxmlformats.org/officeDocument/2006/relationships/tags" Target="../tags/tag10.xml"/><Relationship Id="rId2" Type="http://schemas.openxmlformats.org/officeDocument/2006/relationships/tags" Target="../tags/tag11.xml"/></Relationships>
</file>

<file path=ppt/slides/_rels/slide6.xml.rels><?xml version="1.0" encoding="UTF-8" standalone="yes"?>
<Relationships xmlns="http://schemas.openxmlformats.org/package/2006/relationships"><Relationship Id="rId3" Type="http://schemas.openxmlformats.org/officeDocument/2006/relationships/tags" Target="../tags/tag15.xml"/><Relationship Id="rId4" Type="http://schemas.openxmlformats.org/officeDocument/2006/relationships/tags" Target="../tags/tag16.xml"/><Relationship Id="rId5" Type="http://schemas.openxmlformats.org/officeDocument/2006/relationships/tags" Target="../tags/tag17.xml"/><Relationship Id="rId6" Type="http://schemas.openxmlformats.org/officeDocument/2006/relationships/tags" Target="../tags/tag18.xml"/><Relationship Id="rId7" Type="http://schemas.openxmlformats.org/officeDocument/2006/relationships/slideLayout" Target="../slideLayouts/slideLayout2.xml"/><Relationship Id="rId8" Type="http://schemas.openxmlformats.org/officeDocument/2006/relationships/notesSlide" Target="../notesSlides/notesSlide5.xml"/><Relationship Id="rId9" Type="http://schemas.openxmlformats.org/officeDocument/2006/relationships/image" Target="../media/image4.jpeg"/><Relationship Id="rId10" Type="http://schemas.openxmlformats.org/officeDocument/2006/relationships/image" Target="../media/image5.jpeg"/><Relationship Id="rId1" Type="http://schemas.openxmlformats.org/officeDocument/2006/relationships/tags" Target="../tags/tag13.xml"/><Relationship Id="rId2" Type="http://schemas.openxmlformats.org/officeDocument/2006/relationships/tags" Target="../tags/tag14.xml"/></Relationships>
</file>

<file path=ppt/slides/_rels/slide7.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tags" Target="../tags/tag20.xml"/><Relationship Id="rId3"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notesSlide" Target="../notesSlides/notesSlide6.xml"/><Relationship Id="rId1" Type="http://schemas.openxmlformats.org/officeDocument/2006/relationships/tags" Target="../tags/tag21.xml"/><Relationship Id="rId2" Type="http://schemas.openxmlformats.org/officeDocument/2006/relationships/tags" Target="../tags/tag22.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4" Type="http://schemas.openxmlformats.org/officeDocument/2006/relationships/notesSlide" Target="../notesSlides/notesSlide7.xml"/><Relationship Id="rId5" Type="http://schemas.openxmlformats.org/officeDocument/2006/relationships/chart" Target="../charts/chart1.xml"/><Relationship Id="rId1" Type="http://schemas.openxmlformats.org/officeDocument/2006/relationships/tags" Target="../tags/tag23.xml"/><Relationship Id="rId2" Type="http://schemas.openxmlformats.org/officeDocument/2006/relationships/tags" Target="../tags/tag2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517815" y="908720"/>
            <a:ext cx="7870609" cy="2592288"/>
          </a:xfrm>
        </p:spPr>
        <p:txBody>
          <a:bodyPr>
            <a:noAutofit/>
          </a:bodyPr>
          <a:lstStyle/>
          <a:p>
            <a:pPr algn="ctr"/>
            <a:r>
              <a:rPr lang="nl-NL" sz="4600" b="1" dirty="0" err="1" smtClean="0"/>
              <a:t>Comprendre</a:t>
            </a:r>
            <a:r>
              <a:rPr lang="nl-NL" sz="4600" b="1" dirty="0"/>
              <a:t> </a:t>
            </a:r>
            <a:r>
              <a:rPr lang="nl-NL" sz="4600" b="1" dirty="0" smtClean="0"/>
              <a:t>les </a:t>
            </a:r>
            <a:r>
              <a:rPr lang="nl-NL" sz="4600" b="1" dirty="0" err="1" smtClean="0"/>
              <a:t>évolutions</a:t>
            </a:r>
            <a:r>
              <a:rPr lang="nl-NL" sz="4600" b="1" dirty="0" smtClean="0"/>
              <a:t> du </a:t>
            </a:r>
            <a:r>
              <a:rPr lang="nl-NL" sz="4600" b="1" dirty="0" err="1" smtClean="0"/>
              <a:t>bénévolat</a:t>
            </a:r>
            <a:r>
              <a:rPr lang="nl-NL" sz="4600" b="1" dirty="0" smtClean="0"/>
              <a:t> pour </a:t>
            </a:r>
            <a:r>
              <a:rPr lang="nl-NL" sz="4600" b="1" dirty="0" err="1" smtClean="0"/>
              <a:t>mieux</a:t>
            </a:r>
            <a:r>
              <a:rPr lang="nl-NL" sz="4600" b="1" dirty="0" smtClean="0"/>
              <a:t> </a:t>
            </a:r>
            <a:r>
              <a:rPr lang="nl-NL" sz="4600" b="1" dirty="0" err="1" smtClean="0"/>
              <a:t>agir</a:t>
            </a:r>
            <a:r>
              <a:rPr lang="nl-NL" sz="4600" b="1" dirty="0" smtClean="0"/>
              <a:t> </a:t>
            </a:r>
            <a:r>
              <a:rPr lang="nl-NL" sz="4600" b="1" dirty="0" smtClean="0"/>
              <a:t>ensemble</a:t>
            </a:r>
            <a:br>
              <a:rPr lang="nl-NL" sz="4600" b="1" dirty="0" smtClean="0"/>
            </a:br>
            <a:r>
              <a:rPr lang="nl-NL" sz="1800" b="1" dirty="0" err="1" smtClean="0"/>
              <a:t>Emmelin</a:t>
            </a:r>
            <a:r>
              <a:rPr lang="nl-NL" sz="1800" b="1" dirty="0" err="1" smtClean="0"/>
              <a:t>e</a:t>
            </a:r>
            <a:r>
              <a:rPr lang="nl-NL" sz="1800" b="1" dirty="0" smtClean="0"/>
              <a:t> </a:t>
            </a:r>
            <a:r>
              <a:rPr lang="nl-NL" sz="1800" b="1" dirty="0" err="1" smtClean="0"/>
              <a:t>Orban</a:t>
            </a:r>
            <a:endParaRPr lang="en-US" sz="1800" b="1" dirty="0"/>
          </a:p>
        </p:txBody>
      </p:sp>
      <p:pic>
        <p:nvPicPr>
          <p:cNvPr id="10" name="Image 9"/>
          <p:cNvPicPr>
            <a:picLocks noChangeAspect="1"/>
          </p:cNvPicPr>
          <p:nvPr>
            <p:custDataLst>
              <p:tags r:id="rId2"/>
            </p:custDataLst>
          </p:nvPr>
        </p:nvPicPr>
        <p:blipFill>
          <a:blip r:embed="rId6"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a:ext>
            </a:extLst>
          </a:blip>
          <a:stretch>
            <a:fillRect/>
          </a:stretch>
        </p:blipFill>
        <p:spPr>
          <a:xfrm>
            <a:off x="3012045" y="5229200"/>
            <a:ext cx="3004428" cy="1164712"/>
          </a:xfrm>
          <a:prstGeom prst="rect">
            <a:avLst/>
          </a:prstGeom>
        </p:spPr>
      </p:pic>
      <p:sp>
        <p:nvSpPr>
          <p:cNvPr id="3" name="ZoneTexte 2"/>
          <p:cNvSpPr txBox="1"/>
          <p:nvPr>
            <p:custDataLst>
              <p:tags r:id="rId3"/>
            </p:custDataLst>
          </p:nvPr>
        </p:nvSpPr>
        <p:spPr>
          <a:xfrm>
            <a:off x="990600" y="4114800"/>
            <a:ext cx="6984776" cy="1107996"/>
          </a:xfrm>
          <a:prstGeom prst="rect">
            <a:avLst/>
          </a:prstGeom>
          <a:noFill/>
        </p:spPr>
        <p:txBody>
          <a:bodyPr wrap="square" rtlCol="0">
            <a:spAutoFit/>
          </a:bodyPr>
          <a:lstStyle/>
          <a:p>
            <a:pPr algn="ctr"/>
            <a:r>
              <a:rPr lang="fr-BE" sz="2200" b="1" dirty="0" smtClean="0"/>
              <a:t>26 janvier </a:t>
            </a:r>
            <a:r>
              <a:rPr lang="fr-BE" sz="2200" b="1" dirty="0" smtClean="0"/>
              <a:t>2016</a:t>
            </a:r>
            <a:br>
              <a:rPr lang="fr-BE" sz="2200" b="1" dirty="0" smtClean="0"/>
            </a:br>
            <a:r>
              <a:rPr lang="fr-BE" sz="2200" dirty="0" smtClean="0"/>
              <a:t>Journée de rencontres professionnelles</a:t>
            </a:r>
          </a:p>
          <a:p>
            <a:pPr algn="ctr"/>
            <a:r>
              <a:rPr lang="fr-BE" sz="2200" dirty="0" smtClean="0"/>
              <a:t>ASTRAC</a:t>
            </a:r>
            <a:endParaRPr lang="fr-BE" sz="2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2823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5536" y="2564904"/>
            <a:ext cx="7920880" cy="1575048"/>
          </a:xfrm>
        </p:spPr>
        <p:txBody>
          <a:bodyPr/>
          <a:lstStyle/>
          <a:p>
            <a:r>
              <a:rPr lang="fr-BE" dirty="0"/>
              <a:t>3</a:t>
            </a:r>
            <a:r>
              <a:rPr lang="fr-BE" dirty="0" smtClean="0"/>
              <a:t>. Les « nouveaux » </a:t>
            </a:r>
            <a:r>
              <a:rPr lang="fr-BE" dirty="0"/>
              <a:t>v</a:t>
            </a:r>
            <a:r>
              <a:rPr lang="fr-BE" dirty="0" smtClean="0"/>
              <a:t>olontaires</a:t>
            </a:r>
            <a:endParaRPr lang="fr-BE" dirty="0"/>
          </a:p>
        </p:txBody>
      </p:sp>
      <p:sp>
        <p:nvSpPr>
          <p:cNvPr id="3" name="Espace réservé du contenu 2"/>
          <p:cNvSpPr>
            <a:spLocks noGrp="1"/>
          </p:cNvSpPr>
          <p:nvPr>
            <p:ph idx="1"/>
            <p:custDataLst>
              <p:tags r:id="rId2"/>
            </p:custDataLst>
          </p:nvPr>
        </p:nvSpPr>
        <p:spPr/>
        <p:txBody>
          <a:bodyPr/>
          <a:lstStyle/>
          <a:p>
            <a:pPr marL="114300" indent="0">
              <a:buNone/>
            </a:pPr>
            <a:endParaRPr lang="fr-BE" dirty="0" smtClean="0"/>
          </a:p>
          <a:p>
            <a:endParaRPr lang="fr-BE" dirty="0"/>
          </a:p>
          <a:p>
            <a:endParaRPr lang="fr-BE"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448785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228600" y="304800"/>
            <a:ext cx="8077200" cy="1143000"/>
          </a:xfrm>
        </p:spPr>
        <p:txBody>
          <a:bodyPr/>
          <a:lstStyle/>
          <a:p>
            <a:pPr algn="ctr"/>
            <a:r>
              <a:rPr lang="fr-BE" sz="4200" dirty="0"/>
              <a:t>3</a:t>
            </a:r>
            <a:r>
              <a:rPr lang="fr-BE" sz="4200" dirty="0" smtClean="0"/>
              <a:t>. Les </a:t>
            </a:r>
            <a:r>
              <a:rPr lang="fr-BE" sz="4200" dirty="0"/>
              <a:t>« nouveaux » </a:t>
            </a:r>
            <a:r>
              <a:rPr lang="fr-BE" sz="4200" dirty="0" smtClean="0"/>
              <a:t>volontaires: contexte</a:t>
            </a:r>
            <a:endParaRPr lang="fr-BE" sz="4200" dirty="0"/>
          </a:p>
        </p:txBody>
      </p:sp>
      <p:sp>
        <p:nvSpPr>
          <p:cNvPr id="3" name="Espace réservé du contenu 2"/>
          <p:cNvSpPr>
            <a:spLocks noGrp="1"/>
          </p:cNvSpPr>
          <p:nvPr>
            <p:ph idx="1"/>
            <p:custDataLst>
              <p:tags r:id="rId2"/>
            </p:custDataLst>
          </p:nvPr>
        </p:nvSpPr>
        <p:spPr>
          <a:xfrm>
            <a:off x="533400" y="1828800"/>
            <a:ext cx="7620000" cy="4800600"/>
          </a:xfrm>
        </p:spPr>
        <p:txBody>
          <a:bodyPr>
            <a:normAutofit lnSpcReduction="10000"/>
          </a:bodyPr>
          <a:lstStyle/>
          <a:p>
            <a:pPr lvl="1" indent="-342900"/>
            <a:r>
              <a:rPr lang="nl-NL" dirty="0" err="1" smtClean="0"/>
              <a:t>L’individu</a:t>
            </a:r>
            <a:r>
              <a:rPr lang="nl-NL" dirty="0" smtClean="0"/>
              <a:t> </a:t>
            </a:r>
            <a:r>
              <a:rPr lang="nl-NL" dirty="0" err="1" smtClean="0"/>
              <a:t>s’affranchit</a:t>
            </a:r>
            <a:r>
              <a:rPr lang="nl-NL" dirty="0" smtClean="0"/>
              <a:t> des </a:t>
            </a:r>
            <a:r>
              <a:rPr lang="nl-NL" dirty="0" err="1" smtClean="0"/>
              <a:t>rôles</a:t>
            </a:r>
            <a:r>
              <a:rPr lang="nl-NL" dirty="0" smtClean="0"/>
              <a:t>, </a:t>
            </a:r>
            <a:r>
              <a:rPr lang="nl-NL" dirty="0" err="1" smtClean="0"/>
              <a:t>statuts</a:t>
            </a:r>
            <a:r>
              <a:rPr lang="nl-NL" dirty="0" smtClean="0"/>
              <a:t> et </a:t>
            </a:r>
            <a:r>
              <a:rPr lang="nl-NL" dirty="0" err="1" smtClean="0"/>
              <a:t>appartenances</a:t>
            </a:r>
            <a:r>
              <a:rPr lang="nl-NL" dirty="0" smtClean="0"/>
              <a:t> </a:t>
            </a:r>
            <a:r>
              <a:rPr lang="nl-NL" dirty="0" err="1" smtClean="0"/>
              <a:t>héritées</a:t>
            </a:r>
            <a:r>
              <a:rPr lang="nl-NL" dirty="0" smtClean="0"/>
              <a:t>. </a:t>
            </a:r>
          </a:p>
          <a:p>
            <a:pPr marL="297180" lvl="1" indent="0">
              <a:buNone/>
            </a:pPr>
            <a:endParaRPr lang="nl-NL" dirty="0" smtClean="0"/>
          </a:p>
          <a:p>
            <a:pPr lvl="1" indent="-342900"/>
            <a:r>
              <a:rPr lang="nl-NL" dirty="0" err="1" smtClean="0"/>
              <a:t>Il</a:t>
            </a:r>
            <a:r>
              <a:rPr lang="nl-NL" dirty="0" smtClean="0"/>
              <a:t> se </a:t>
            </a:r>
            <a:r>
              <a:rPr lang="nl-NL" dirty="0" err="1" smtClean="0"/>
              <a:t>construit</a:t>
            </a:r>
            <a:r>
              <a:rPr lang="nl-NL" dirty="0" smtClean="0"/>
              <a:t> à travers </a:t>
            </a:r>
            <a:r>
              <a:rPr lang="nl-NL" dirty="0" err="1" smtClean="0"/>
              <a:t>ses</a:t>
            </a:r>
            <a:r>
              <a:rPr lang="nl-NL" dirty="0" smtClean="0"/>
              <a:t> </a:t>
            </a:r>
            <a:r>
              <a:rPr lang="nl-NL" dirty="0" err="1" smtClean="0"/>
              <a:t>expérimentations</a:t>
            </a:r>
            <a:r>
              <a:rPr lang="nl-NL" dirty="0" smtClean="0"/>
              <a:t>, </a:t>
            </a:r>
            <a:r>
              <a:rPr lang="nl-NL" dirty="0" err="1" smtClean="0"/>
              <a:t>ses</a:t>
            </a:r>
            <a:r>
              <a:rPr lang="nl-NL" dirty="0" smtClean="0"/>
              <a:t> </a:t>
            </a:r>
            <a:r>
              <a:rPr lang="nl-NL" dirty="0" err="1" smtClean="0"/>
              <a:t>propres</a:t>
            </a:r>
            <a:r>
              <a:rPr lang="nl-NL" dirty="0" smtClean="0"/>
              <a:t> </a:t>
            </a:r>
            <a:r>
              <a:rPr lang="nl-NL" dirty="0" err="1" smtClean="0"/>
              <a:t>réseaux</a:t>
            </a:r>
            <a:r>
              <a:rPr lang="nl-NL" dirty="0" smtClean="0"/>
              <a:t>.</a:t>
            </a:r>
          </a:p>
          <a:p>
            <a:pPr lvl="1" indent="-342900"/>
            <a:endParaRPr lang="nl-NL" dirty="0" smtClean="0"/>
          </a:p>
          <a:p>
            <a:pPr lvl="1" indent="-342900"/>
            <a:r>
              <a:rPr lang="nl-NL" dirty="0"/>
              <a:t>P</a:t>
            </a:r>
            <a:r>
              <a:rPr lang="nl-NL" dirty="0" smtClean="0"/>
              <a:t>lus</a:t>
            </a:r>
            <a:r>
              <a:rPr lang="nl-NL" dirty="0" smtClean="0"/>
              <a:t> </a:t>
            </a:r>
            <a:r>
              <a:rPr lang="nl-NL" dirty="0" err="1" smtClean="0"/>
              <a:t>d’autonomie</a:t>
            </a:r>
            <a:r>
              <a:rPr lang="nl-NL" dirty="0" smtClean="0"/>
              <a:t> </a:t>
            </a:r>
            <a:r>
              <a:rPr lang="nl-NL" dirty="0" smtClean="0"/>
              <a:t>dans </a:t>
            </a:r>
            <a:r>
              <a:rPr lang="nl-NL" dirty="0" err="1" smtClean="0"/>
              <a:t>ses</a:t>
            </a:r>
            <a:r>
              <a:rPr lang="nl-NL" dirty="0" smtClean="0"/>
              <a:t> </a:t>
            </a:r>
            <a:r>
              <a:rPr lang="nl-NL" dirty="0" err="1" smtClean="0"/>
              <a:t>droits</a:t>
            </a:r>
            <a:r>
              <a:rPr lang="nl-NL" dirty="0" smtClean="0"/>
              <a:t>, </a:t>
            </a:r>
            <a:r>
              <a:rPr lang="nl-NL" dirty="0" err="1" smtClean="0"/>
              <a:t>ses</a:t>
            </a:r>
            <a:r>
              <a:rPr lang="nl-NL" dirty="0" smtClean="0"/>
              <a:t> </a:t>
            </a:r>
            <a:r>
              <a:rPr lang="nl-NL" dirty="0" err="1" smtClean="0"/>
              <a:t>choix</a:t>
            </a:r>
            <a:r>
              <a:rPr lang="nl-NL" dirty="0" smtClean="0"/>
              <a:t>…</a:t>
            </a:r>
          </a:p>
          <a:p>
            <a:pPr lvl="1" indent="-342900"/>
            <a:endParaRPr lang="nl-NL" dirty="0"/>
          </a:p>
          <a:p>
            <a:pPr lvl="1" indent="-342900"/>
            <a:r>
              <a:rPr lang="nl-NL" dirty="0"/>
              <a:t>I</a:t>
            </a:r>
            <a:r>
              <a:rPr lang="nl-NL" dirty="0" smtClean="0"/>
              <a:t>mpact </a:t>
            </a:r>
            <a:r>
              <a:rPr lang="nl-NL" dirty="0" err="1"/>
              <a:t>sur</a:t>
            </a:r>
            <a:r>
              <a:rPr lang="nl-NL" dirty="0"/>
              <a:t> </a:t>
            </a:r>
            <a:r>
              <a:rPr lang="nl-NL" dirty="0" err="1"/>
              <a:t>s</a:t>
            </a:r>
            <a:r>
              <a:rPr lang="nl-NL" dirty="0" err="1" smtClean="0"/>
              <a:t>es</a:t>
            </a:r>
            <a:r>
              <a:rPr lang="nl-NL" dirty="0" smtClean="0"/>
              <a:t> </a:t>
            </a:r>
            <a:r>
              <a:rPr lang="nl-NL" dirty="0" err="1" smtClean="0"/>
              <a:t>liens</a:t>
            </a:r>
            <a:r>
              <a:rPr lang="nl-NL" dirty="0" smtClean="0"/>
              <a:t> </a:t>
            </a:r>
            <a:r>
              <a:rPr lang="nl-NL" dirty="0" err="1" smtClean="0"/>
              <a:t>sociaux</a:t>
            </a:r>
            <a:endParaRPr lang="nl-NL" dirty="0" smtClean="0"/>
          </a:p>
          <a:p>
            <a:pPr lvl="3" indent="-342900"/>
            <a:r>
              <a:rPr lang="nl-NL" sz="1900" dirty="0" err="1" smtClean="0"/>
              <a:t>Moins</a:t>
            </a:r>
            <a:r>
              <a:rPr lang="nl-NL" sz="1900" dirty="0" smtClean="0"/>
              <a:t> </a:t>
            </a:r>
            <a:r>
              <a:rPr lang="nl-NL" sz="1900" dirty="0" err="1" smtClean="0"/>
              <a:t>imposés</a:t>
            </a:r>
            <a:endParaRPr lang="nl-NL" sz="1900" dirty="0" smtClean="0"/>
          </a:p>
          <a:p>
            <a:pPr lvl="3" indent="-342900"/>
            <a:r>
              <a:rPr lang="nl-NL" sz="1900" dirty="0" smtClean="0"/>
              <a:t>Plus </a:t>
            </a:r>
            <a:r>
              <a:rPr lang="nl-NL" sz="1900" dirty="0" err="1" smtClean="0"/>
              <a:t>horizontaux</a:t>
            </a:r>
            <a:endParaRPr lang="nl-NL" sz="1900" dirty="0" smtClean="0"/>
          </a:p>
          <a:p>
            <a:pPr lvl="3" indent="-342900"/>
            <a:r>
              <a:rPr lang="nl-NL" sz="1900" dirty="0" smtClean="0"/>
              <a:t>Plus </a:t>
            </a:r>
            <a:r>
              <a:rPr lang="nl-NL" sz="1900" dirty="0" err="1" smtClean="0"/>
              <a:t>difficiles</a:t>
            </a:r>
            <a:r>
              <a:rPr lang="nl-NL" sz="1900" dirty="0" smtClean="0"/>
              <a:t> à </a:t>
            </a:r>
            <a:r>
              <a:rPr lang="nl-NL" sz="1900" dirty="0" err="1" smtClean="0"/>
              <a:t>établir</a:t>
            </a:r>
            <a:r>
              <a:rPr lang="nl-NL" sz="1900" dirty="0" smtClean="0"/>
              <a:t> et à </a:t>
            </a:r>
            <a:r>
              <a:rPr lang="nl-NL" sz="1900" dirty="0" err="1" smtClean="0"/>
              <a:t>maintenir</a:t>
            </a:r>
            <a:r>
              <a:rPr lang="nl-NL" sz="1900" dirty="0" smtClean="0"/>
              <a:t> : isolement</a:t>
            </a:r>
          </a:p>
          <a:p>
            <a:pPr marL="937260" lvl="3" indent="0">
              <a:buNone/>
            </a:pPr>
            <a:endParaRPr lang="fr-BE" dirty="0"/>
          </a:p>
          <a:p>
            <a:pPr lvl="1" indent="-342900"/>
            <a:r>
              <a:rPr lang="nl-NL" dirty="0" err="1" smtClean="0"/>
              <a:t>Conséquences</a:t>
            </a:r>
            <a:r>
              <a:rPr lang="nl-NL" dirty="0" smtClean="0"/>
              <a:t>: </a:t>
            </a:r>
          </a:p>
          <a:p>
            <a:pPr lvl="3" indent="-342900"/>
            <a:r>
              <a:rPr lang="nl-NL" sz="1900" dirty="0" err="1" smtClean="0"/>
              <a:t>Vulnérabilité</a:t>
            </a:r>
            <a:endParaRPr lang="nl-NL" sz="1900" dirty="0"/>
          </a:p>
          <a:p>
            <a:pPr lvl="3" indent="-342900"/>
            <a:r>
              <a:rPr lang="nl-NL" sz="1900" dirty="0" err="1" smtClean="0"/>
              <a:t>Besoin</a:t>
            </a:r>
            <a:r>
              <a:rPr lang="nl-NL" sz="1900" dirty="0" smtClean="0"/>
              <a:t> </a:t>
            </a:r>
            <a:r>
              <a:rPr lang="nl-NL" sz="1900" dirty="0"/>
              <a:t>de </a:t>
            </a:r>
            <a:r>
              <a:rPr lang="nl-NL" sz="1900" dirty="0" err="1"/>
              <a:t>reconnaissance</a:t>
            </a:r>
            <a:endParaRPr lang="nl-NL" sz="1900" dirty="0"/>
          </a:p>
          <a:p>
            <a:pPr lvl="3" indent="-342900"/>
            <a:endParaRPr lang="fr-BE"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437374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BE" sz="4200" dirty="0"/>
              <a:t>3</a:t>
            </a:r>
            <a:r>
              <a:rPr lang="fr-BE" sz="4200" dirty="0" smtClean="0"/>
              <a:t>. Les « nouveaux » </a:t>
            </a:r>
            <a:r>
              <a:rPr lang="fr-BE" sz="4200" dirty="0"/>
              <a:t>volontaires</a:t>
            </a:r>
          </a:p>
        </p:txBody>
      </p:sp>
      <p:sp>
        <p:nvSpPr>
          <p:cNvPr id="3" name="Espace réservé du texte 2"/>
          <p:cNvSpPr>
            <a:spLocks noGrp="1"/>
          </p:cNvSpPr>
          <p:nvPr>
            <p:ph type="body" idx="1"/>
            <p:custDataLst>
              <p:tags r:id="rId2"/>
            </p:custDataLst>
          </p:nvPr>
        </p:nvSpPr>
        <p:spPr>
          <a:xfrm>
            <a:off x="457200" y="1371600"/>
            <a:ext cx="3657600" cy="639762"/>
          </a:xfrm>
        </p:spPr>
        <p:txBody>
          <a:bodyPr/>
          <a:lstStyle/>
          <a:p>
            <a:r>
              <a:rPr lang="fr-BE" dirty="0" smtClean="0"/>
              <a:t>Hier</a:t>
            </a:r>
            <a:endParaRPr lang="fr-BE" dirty="0"/>
          </a:p>
        </p:txBody>
      </p:sp>
      <p:sp>
        <p:nvSpPr>
          <p:cNvPr id="4" name="Espace réservé du contenu 3"/>
          <p:cNvSpPr>
            <a:spLocks noGrp="1"/>
          </p:cNvSpPr>
          <p:nvPr>
            <p:ph sz="half" idx="2"/>
            <p:custDataLst>
              <p:tags r:id="rId3"/>
            </p:custDataLst>
          </p:nvPr>
        </p:nvSpPr>
        <p:spPr/>
        <p:txBody>
          <a:bodyPr>
            <a:normAutofit/>
          </a:bodyPr>
          <a:lstStyle/>
          <a:p>
            <a:r>
              <a:rPr lang="fr-BE" sz="2200" dirty="0"/>
              <a:t>Logique </a:t>
            </a:r>
            <a:r>
              <a:rPr lang="fr-BE" sz="2200" dirty="0" smtClean="0"/>
              <a:t>collective</a:t>
            </a:r>
            <a:br>
              <a:rPr lang="fr-BE" sz="2200" dirty="0" smtClean="0"/>
            </a:br>
            <a:endParaRPr lang="fr-BE" sz="2200" dirty="0" smtClean="0"/>
          </a:p>
          <a:p>
            <a:pPr marL="288000" lvl="1">
              <a:spcBef>
                <a:spcPts val="24"/>
              </a:spcBef>
              <a:buClr>
                <a:schemeClr val="accent1"/>
              </a:buClr>
            </a:pPr>
            <a:r>
              <a:rPr lang="fr-BE" sz="2200" dirty="0" smtClean="0"/>
              <a:t>Adhésion </a:t>
            </a:r>
            <a:r>
              <a:rPr lang="fr-BE" sz="2200" dirty="0"/>
              <a:t>à une vision du monde </a:t>
            </a:r>
            <a:r>
              <a:rPr lang="fr-BE" sz="2200" dirty="0" smtClean="0"/>
              <a:t>proposée</a:t>
            </a:r>
          </a:p>
          <a:p>
            <a:pPr marL="342900" lvl="1">
              <a:buClr>
                <a:schemeClr val="accent1"/>
              </a:buClr>
            </a:pPr>
            <a:r>
              <a:rPr lang="fr-BE" sz="2200" dirty="0" smtClean="0"/>
              <a:t>Adhésion </a:t>
            </a:r>
            <a:r>
              <a:rPr lang="fr-BE" sz="2200" dirty="0"/>
              <a:t>à l’objet</a:t>
            </a:r>
            <a:r>
              <a:rPr lang="nl-NL" sz="2200" dirty="0"/>
              <a:t>, </a:t>
            </a:r>
            <a:r>
              <a:rPr lang="nl-NL" sz="2200" dirty="0" err="1"/>
              <a:t>aux</a:t>
            </a:r>
            <a:r>
              <a:rPr lang="nl-NL" sz="2200" dirty="0"/>
              <a:t> </a:t>
            </a:r>
            <a:r>
              <a:rPr lang="nl-NL" sz="2200" dirty="0" err="1"/>
              <a:t>valeurs</a:t>
            </a:r>
            <a:r>
              <a:rPr lang="nl-NL" sz="2200" dirty="0"/>
              <a:t>, au </a:t>
            </a:r>
            <a:r>
              <a:rPr lang="nl-NL" sz="2200" dirty="0" err="1"/>
              <a:t>fonctionnement</a:t>
            </a:r>
            <a:r>
              <a:rPr lang="nl-NL" sz="2200" dirty="0"/>
              <a:t> de </a:t>
            </a:r>
            <a:r>
              <a:rPr lang="nl-NL" sz="2200" dirty="0" err="1" smtClean="0"/>
              <a:t>l’organisation</a:t>
            </a:r>
            <a:r>
              <a:rPr lang="nl-NL" sz="2200" dirty="0" smtClean="0"/>
              <a:t/>
            </a:r>
            <a:br>
              <a:rPr lang="nl-NL" sz="2200" dirty="0" smtClean="0"/>
            </a:br>
            <a:endParaRPr lang="nl-NL" sz="2200" dirty="0" smtClean="0"/>
          </a:p>
          <a:p>
            <a:pPr marL="342900" lvl="1">
              <a:buClr>
                <a:schemeClr val="accent1"/>
              </a:buClr>
            </a:pPr>
            <a:endParaRPr lang="nl-NL" sz="2200" dirty="0" smtClean="0"/>
          </a:p>
          <a:p>
            <a:pPr marL="342900" lvl="1">
              <a:buClr>
                <a:schemeClr val="accent1"/>
              </a:buClr>
            </a:pPr>
            <a:r>
              <a:rPr lang="fr-BE" sz="2200" dirty="0" smtClean="0"/>
              <a:t>Militance</a:t>
            </a:r>
            <a:endParaRPr lang="fr-BE" sz="2200" dirty="0"/>
          </a:p>
          <a:p>
            <a:pPr marL="342900" lvl="1">
              <a:buClr>
                <a:schemeClr val="accent1"/>
              </a:buClr>
            </a:pPr>
            <a:endParaRPr lang="fr-BE" sz="2400" dirty="0" smtClean="0"/>
          </a:p>
          <a:p>
            <a:pPr marL="342900" lvl="1">
              <a:buClr>
                <a:schemeClr val="accent1"/>
              </a:buClr>
            </a:pPr>
            <a:endParaRPr lang="fr-BE" sz="2400" dirty="0" smtClean="0"/>
          </a:p>
          <a:p>
            <a:endParaRPr lang="fr-BE" dirty="0" smtClean="0"/>
          </a:p>
          <a:p>
            <a:endParaRPr lang="fr-BE" dirty="0"/>
          </a:p>
        </p:txBody>
      </p:sp>
      <p:sp>
        <p:nvSpPr>
          <p:cNvPr id="5" name="Espace réservé du texte 4"/>
          <p:cNvSpPr>
            <a:spLocks noGrp="1"/>
          </p:cNvSpPr>
          <p:nvPr>
            <p:ph type="body" sz="quarter" idx="3"/>
            <p:custDataLst>
              <p:tags r:id="rId4"/>
            </p:custDataLst>
          </p:nvPr>
        </p:nvSpPr>
        <p:spPr>
          <a:xfrm>
            <a:off x="4419600" y="1371600"/>
            <a:ext cx="3657600" cy="639762"/>
          </a:xfrm>
        </p:spPr>
        <p:txBody>
          <a:bodyPr/>
          <a:lstStyle/>
          <a:p>
            <a:r>
              <a:rPr lang="fr-BE" dirty="0" smtClean="0"/>
              <a:t>Aujourd’hui</a:t>
            </a:r>
            <a:endParaRPr lang="fr-BE" dirty="0"/>
          </a:p>
        </p:txBody>
      </p:sp>
      <p:sp>
        <p:nvSpPr>
          <p:cNvPr id="6" name="Espace réservé du contenu 5"/>
          <p:cNvSpPr>
            <a:spLocks noGrp="1"/>
          </p:cNvSpPr>
          <p:nvPr>
            <p:ph sz="quarter" idx="4"/>
            <p:custDataLst>
              <p:tags r:id="rId5"/>
            </p:custDataLst>
          </p:nvPr>
        </p:nvSpPr>
        <p:spPr/>
        <p:txBody>
          <a:bodyPr>
            <a:normAutofit fontScale="92500" lnSpcReduction="20000"/>
          </a:bodyPr>
          <a:lstStyle/>
          <a:p>
            <a:r>
              <a:rPr lang="fr-BE" dirty="0"/>
              <a:t>Logique </a:t>
            </a:r>
            <a:r>
              <a:rPr lang="fr-BE" dirty="0" smtClean="0"/>
              <a:t>individuelle, prédominance du projet personnel</a:t>
            </a:r>
          </a:p>
          <a:p>
            <a:r>
              <a:rPr lang="fr-BE" sz="2400" dirty="0" smtClean="0"/>
              <a:t>Elaboration </a:t>
            </a:r>
            <a:r>
              <a:rPr lang="fr-BE" sz="2400" dirty="0"/>
              <a:t>d’une vision du monde propre</a:t>
            </a:r>
          </a:p>
          <a:p>
            <a:pPr marL="342900" lvl="1">
              <a:buClr>
                <a:schemeClr val="accent1"/>
              </a:buClr>
            </a:pPr>
            <a:r>
              <a:rPr lang="nl-NL" sz="2400" dirty="0" err="1" smtClean="0"/>
              <a:t>Adhésion</a:t>
            </a:r>
            <a:r>
              <a:rPr lang="nl-NL" sz="2400" dirty="0" smtClean="0"/>
              <a:t> </a:t>
            </a:r>
            <a:r>
              <a:rPr lang="nl-NL" sz="2400" dirty="0"/>
              <a:t>à </a:t>
            </a:r>
            <a:r>
              <a:rPr lang="nl-NL" sz="2400" dirty="0" err="1"/>
              <a:t>un</a:t>
            </a:r>
            <a:r>
              <a:rPr lang="nl-NL" sz="2400" dirty="0"/>
              <a:t> </a:t>
            </a:r>
            <a:r>
              <a:rPr lang="nl-NL" sz="2400" dirty="0" err="1" smtClean="0"/>
              <a:t>projet</a:t>
            </a:r>
            <a:r>
              <a:rPr lang="nl-NL" sz="2400" dirty="0" smtClean="0"/>
              <a:t>, </a:t>
            </a:r>
            <a:r>
              <a:rPr lang="nl-NL" sz="2400" dirty="0" err="1" smtClean="0"/>
              <a:t>une</a:t>
            </a:r>
            <a:r>
              <a:rPr lang="nl-NL" sz="2400" dirty="0" smtClean="0"/>
              <a:t> action cohérente </a:t>
            </a:r>
            <a:r>
              <a:rPr lang="nl-NL" sz="2400" dirty="0" err="1" smtClean="0"/>
              <a:t>avec</a:t>
            </a:r>
            <a:r>
              <a:rPr lang="nl-NL" sz="2400" dirty="0" smtClean="0"/>
              <a:t> les buts </a:t>
            </a:r>
            <a:r>
              <a:rPr lang="nl-NL" sz="2400" dirty="0" err="1" smtClean="0"/>
              <a:t>personnels</a:t>
            </a:r>
            <a:endParaRPr lang="nl-NL" sz="2400" dirty="0" smtClean="0"/>
          </a:p>
          <a:p>
            <a:pPr marL="342900" lvl="1">
              <a:buClr>
                <a:schemeClr val="accent1"/>
              </a:buClr>
            </a:pPr>
            <a:r>
              <a:rPr lang="fr-BE" sz="2400" dirty="0" smtClean="0"/>
              <a:t>L’association </a:t>
            </a:r>
            <a:r>
              <a:rPr lang="fr-BE" sz="2400" dirty="0"/>
              <a:t>comme instrument de réalisation personnelle</a:t>
            </a:r>
          </a:p>
          <a:p>
            <a:pPr marL="342900" lvl="1">
              <a:buClr>
                <a:schemeClr val="accent1"/>
              </a:buClr>
            </a:pPr>
            <a:r>
              <a:rPr lang="fr-BE" sz="2400" dirty="0" smtClean="0"/>
              <a:t>Pragmatisme</a:t>
            </a:r>
            <a:endParaRPr lang="fr-BE" sz="2400" dirty="0"/>
          </a:p>
          <a:p>
            <a:pPr marL="342900" lvl="1">
              <a:buClr>
                <a:schemeClr val="accent1"/>
              </a:buClr>
            </a:pPr>
            <a:endParaRPr lang="nl-NL" sz="2400" dirty="0"/>
          </a:p>
          <a:p>
            <a:endParaRPr lang="fr-BE" dirty="0" smtClean="0"/>
          </a:p>
          <a:p>
            <a:endParaRPr lang="fr-BE" dirty="0" smtClean="0"/>
          </a:p>
          <a:p>
            <a:endParaRPr lang="fr-BE"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49839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BE" sz="4200" dirty="0"/>
              <a:t>3</a:t>
            </a:r>
            <a:r>
              <a:rPr lang="fr-BE" sz="4200" dirty="0" smtClean="0"/>
              <a:t>. Les </a:t>
            </a:r>
            <a:r>
              <a:rPr lang="fr-BE" sz="4200" dirty="0"/>
              <a:t>« nouveaux » volontaires</a:t>
            </a:r>
          </a:p>
        </p:txBody>
      </p:sp>
      <p:sp>
        <p:nvSpPr>
          <p:cNvPr id="3" name="Espace réservé du texte 2"/>
          <p:cNvSpPr>
            <a:spLocks noGrp="1"/>
          </p:cNvSpPr>
          <p:nvPr>
            <p:ph type="body" idx="1"/>
            <p:custDataLst>
              <p:tags r:id="rId2"/>
            </p:custDataLst>
          </p:nvPr>
        </p:nvSpPr>
        <p:spPr>
          <a:xfrm>
            <a:off x="152400" y="1371600"/>
            <a:ext cx="3657600" cy="639762"/>
          </a:xfrm>
        </p:spPr>
        <p:txBody>
          <a:bodyPr/>
          <a:lstStyle/>
          <a:p>
            <a:r>
              <a:rPr lang="fr-BE" dirty="0" smtClean="0"/>
              <a:t>Hier</a:t>
            </a:r>
            <a:endParaRPr lang="fr-BE" dirty="0"/>
          </a:p>
        </p:txBody>
      </p:sp>
      <p:sp>
        <p:nvSpPr>
          <p:cNvPr id="4" name="Espace réservé du contenu 3"/>
          <p:cNvSpPr>
            <a:spLocks noGrp="1"/>
          </p:cNvSpPr>
          <p:nvPr>
            <p:ph sz="half" idx="2"/>
            <p:custDataLst>
              <p:tags r:id="rId3"/>
            </p:custDataLst>
          </p:nvPr>
        </p:nvSpPr>
        <p:spPr>
          <a:xfrm>
            <a:off x="990600" y="2174875"/>
            <a:ext cx="3124200" cy="3951288"/>
          </a:xfrm>
        </p:spPr>
        <p:txBody>
          <a:bodyPr>
            <a:normAutofit lnSpcReduction="10000"/>
          </a:bodyPr>
          <a:lstStyle/>
          <a:p>
            <a:r>
              <a:rPr lang="fr-BE" sz="2200" dirty="0" smtClean="0"/>
              <a:t>Fidélité</a:t>
            </a:r>
            <a:endParaRPr lang="fr-BE" sz="2200" dirty="0"/>
          </a:p>
          <a:p>
            <a:endParaRPr lang="fr-BE" sz="2200" dirty="0" smtClean="0"/>
          </a:p>
          <a:p>
            <a:endParaRPr lang="nl-NL" sz="2200" dirty="0" smtClean="0"/>
          </a:p>
          <a:p>
            <a:endParaRPr lang="fr-BE" sz="2200" dirty="0" smtClean="0"/>
          </a:p>
          <a:p>
            <a:endParaRPr lang="fr-BE" sz="2200" dirty="0" smtClean="0"/>
          </a:p>
          <a:p>
            <a:endParaRPr lang="fr-BE" sz="2200" dirty="0" smtClean="0"/>
          </a:p>
          <a:p>
            <a:pPr>
              <a:buNone/>
            </a:pPr>
            <a:endParaRPr lang="fr-BE" sz="2200" dirty="0" smtClean="0"/>
          </a:p>
          <a:p>
            <a:pPr>
              <a:buNone/>
            </a:pPr>
            <a:endParaRPr lang="fr-BE" sz="2200" dirty="0" smtClean="0"/>
          </a:p>
          <a:p>
            <a:r>
              <a:rPr lang="fr-BE" sz="2200" dirty="0" smtClean="0"/>
              <a:t>Fort sentiment d’appartenance</a:t>
            </a:r>
          </a:p>
          <a:p>
            <a:pPr marL="114300" indent="0">
              <a:buNone/>
            </a:pPr>
            <a:endParaRPr lang="fr-BE" dirty="0"/>
          </a:p>
        </p:txBody>
      </p:sp>
      <p:sp>
        <p:nvSpPr>
          <p:cNvPr id="5" name="Espace réservé du texte 4"/>
          <p:cNvSpPr>
            <a:spLocks noGrp="1"/>
          </p:cNvSpPr>
          <p:nvPr>
            <p:ph type="body" sz="quarter" idx="3"/>
            <p:custDataLst>
              <p:tags r:id="rId4"/>
            </p:custDataLst>
          </p:nvPr>
        </p:nvSpPr>
        <p:spPr>
          <a:xfrm>
            <a:off x="4419600" y="1371600"/>
            <a:ext cx="3657600" cy="639762"/>
          </a:xfrm>
        </p:spPr>
        <p:txBody>
          <a:bodyPr/>
          <a:lstStyle/>
          <a:p>
            <a:r>
              <a:rPr lang="fr-BE" dirty="0" smtClean="0"/>
              <a:t>Aujourd’hui</a:t>
            </a:r>
            <a:endParaRPr lang="fr-BE" dirty="0"/>
          </a:p>
        </p:txBody>
      </p:sp>
      <p:sp>
        <p:nvSpPr>
          <p:cNvPr id="6" name="Espace réservé du contenu 5"/>
          <p:cNvSpPr>
            <a:spLocks noGrp="1"/>
          </p:cNvSpPr>
          <p:nvPr>
            <p:ph sz="quarter" idx="4"/>
            <p:custDataLst>
              <p:tags r:id="rId5"/>
            </p:custDataLst>
          </p:nvPr>
        </p:nvSpPr>
        <p:spPr>
          <a:xfrm>
            <a:off x="4419600" y="2133600"/>
            <a:ext cx="3657600" cy="3951288"/>
          </a:xfrm>
        </p:spPr>
        <p:txBody>
          <a:bodyPr>
            <a:normAutofit fontScale="92500"/>
          </a:bodyPr>
          <a:lstStyle/>
          <a:p>
            <a:r>
              <a:rPr lang="fr-BE" dirty="0" smtClean="0"/>
              <a:t>Volatilité: envies multiples qui trouvent des réponses dans des engagements multiples, « engagement zapping », circonstancié</a:t>
            </a:r>
          </a:p>
          <a:p>
            <a:pPr marL="342900" lvl="1">
              <a:buClr>
                <a:schemeClr val="accent1"/>
              </a:buClr>
            </a:pPr>
            <a:endParaRPr lang="nl-NL" sz="2400" dirty="0" smtClean="0"/>
          </a:p>
          <a:p>
            <a:pPr marL="342900" lvl="1">
              <a:buClr>
                <a:schemeClr val="accent1"/>
              </a:buClr>
            </a:pPr>
            <a:endParaRPr lang="nl-NL" sz="2400" dirty="0" smtClean="0"/>
          </a:p>
          <a:p>
            <a:pPr marL="342900" lvl="1">
              <a:buClr>
                <a:schemeClr val="accent1"/>
              </a:buClr>
            </a:pPr>
            <a:endParaRPr lang="nl-NL" sz="2400" dirty="0"/>
          </a:p>
          <a:p>
            <a:pPr marL="342900" lvl="1">
              <a:buClr>
                <a:schemeClr val="accent1"/>
              </a:buClr>
            </a:pPr>
            <a:r>
              <a:rPr lang="nl-NL" sz="2400" dirty="0" err="1" smtClean="0"/>
              <a:t>Diminution</a:t>
            </a:r>
            <a:r>
              <a:rPr lang="nl-NL" sz="2400" dirty="0" smtClean="0"/>
              <a:t> du sentiment </a:t>
            </a:r>
            <a:r>
              <a:rPr lang="nl-NL" sz="2400" dirty="0" err="1" smtClean="0"/>
              <a:t>d’appartenance</a:t>
            </a:r>
            <a:endParaRPr lang="nl-NL" sz="2400" dirty="0" smtClean="0"/>
          </a:p>
          <a:p>
            <a:pPr marL="342900" lvl="1">
              <a:buClr>
                <a:schemeClr val="accent1"/>
              </a:buClr>
            </a:pPr>
            <a:endParaRPr lang="nl-NL" sz="2400" dirty="0"/>
          </a:p>
          <a:p>
            <a:endParaRPr lang="nl-NL" sz="2400" dirty="0" smtClean="0"/>
          </a:p>
          <a:p>
            <a:pPr marL="342900" lvl="1">
              <a:buClr>
                <a:schemeClr val="accent1"/>
              </a:buClr>
            </a:pPr>
            <a:endParaRPr lang="nl-NL" sz="2400" dirty="0"/>
          </a:p>
          <a:p>
            <a:endParaRPr lang="fr-BE" dirty="0" smtClean="0"/>
          </a:p>
          <a:p>
            <a:endParaRPr lang="fr-BE" dirty="0" smtClean="0"/>
          </a:p>
          <a:p>
            <a:endParaRPr lang="fr-BE" dirty="0"/>
          </a:p>
        </p:txBody>
      </p:sp>
      <p:pic>
        <p:nvPicPr>
          <p:cNvPr id="7" name="Image 6"/>
          <p:cNvPicPr>
            <a:picLocks noChangeAspect="1"/>
          </p:cNvPicPr>
          <p:nvPr>
            <p:custDataLst>
              <p:tags r:id="rId6"/>
            </p:custDataLst>
          </p:nvPr>
        </p:nvPicPr>
        <p:blipFill>
          <a:blip r:embed="rId9">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410200" y="4114800"/>
            <a:ext cx="1524000" cy="1023415"/>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00268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pPr algn="ctr"/>
            <a:r>
              <a:rPr lang="fr-BE" sz="4200" dirty="0"/>
              <a:t>3</a:t>
            </a:r>
            <a:r>
              <a:rPr lang="fr-BE" sz="4200" dirty="0" smtClean="0"/>
              <a:t>. Les </a:t>
            </a:r>
            <a:r>
              <a:rPr lang="fr-BE" sz="4200" dirty="0"/>
              <a:t>« nouveaux » volontaires</a:t>
            </a:r>
          </a:p>
        </p:txBody>
      </p:sp>
      <p:sp>
        <p:nvSpPr>
          <p:cNvPr id="3" name="Espace réservé du texte 2"/>
          <p:cNvSpPr>
            <a:spLocks noGrp="1"/>
          </p:cNvSpPr>
          <p:nvPr>
            <p:ph type="body" idx="1"/>
            <p:custDataLst>
              <p:tags r:id="rId2"/>
            </p:custDataLst>
          </p:nvPr>
        </p:nvSpPr>
        <p:spPr>
          <a:xfrm>
            <a:off x="304800" y="1371600"/>
            <a:ext cx="3657600" cy="639762"/>
          </a:xfrm>
        </p:spPr>
        <p:txBody>
          <a:bodyPr/>
          <a:lstStyle/>
          <a:p>
            <a:r>
              <a:rPr lang="fr-BE" dirty="0" smtClean="0"/>
              <a:t>Hier</a:t>
            </a:r>
            <a:endParaRPr lang="fr-BE" dirty="0"/>
          </a:p>
        </p:txBody>
      </p:sp>
      <p:sp>
        <p:nvSpPr>
          <p:cNvPr id="4" name="Espace réservé du contenu 3"/>
          <p:cNvSpPr>
            <a:spLocks noGrp="1"/>
          </p:cNvSpPr>
          <p:nvPr>
            <p:ph sz="half" idx="2"/>
            <p:custDataLst>
              <p:tags r:id="rId3"/>
            </p:custDataLst>
          </p:nvPr>
        </p:nvSpPr>
        <p:spPr>
          <a:xfrm>
            <a:off x="685800" y="2174875"/>
            <a:ext cx="3657600" cy="3951288"/>
          </a:xfrm>
        </p:spPr>
        <p:txBody>
          <a:bodyPr>
            <a:normAutofit/>
          </a:bodyPr>
          <a:lstStyle/>
          <a:p>
            <a:r>
              <a:rPr lang="fr-BE" dirty="0" smtClean="0"/>
              <a:t>Uniformité</a:t>
            </a:r>
            <a:endParaRPr lang="fr-BE" dirty="0"/>
          </a:p>
        </p:txBody>
      </p:sp>
      <p:sp>
        <p:nvSpPr>
          <p:cNvPr id="5" name="Espace réservé du texte 4"/>
          <p:cNvSpPr>
            <a:spLocks noGrp="1"/>
          </p:cNvSpPr>
          <p:nvPr>
            <p:ph type="body" sz="quarter" idx="3"/>
            <p:custDataLst>
              <p:tags r:id="rId4"/>
            </p:custDataLst>
          </p:nvPr>
        </p:nvSpPr>
        <p:spPr>
          <a:xfrm>
            <a:off x="4419600" y="1371600"/>
            <a:ext cx="3657600" cy="639762"/>
          </a:xfrm>
        </p:spPr>
        <p:txBody>
          <a:bodyPr/>
          <a:lstStyle/>
          <a:p>
            <a:r>
              <a:rPr lang="fr-BE" dirty="0" smtClean="0"/>
              <a:t>Aujourd’hui</a:t>
            </a:r>
            <a:endParaRPr lang="fr-BE" dirty="0"/>
          </a:p>
        </p:txBody>
      </p:sp>
      <p:sp>
        <p:nvSpPr>
          <p:cNvPr id="6" name="Espace réservé du contenu 5"/>
          <p:cNvSpPr>
            <a:spLocks noGrp="1"/>
          </p:cNvSpPr>
          <p:nvPr>
            <p:ph sz="quarter" idx="4"/>
            <p:custDataLst>
              <p:tags r:id="rId5"/>
            </p:custDataLst>
          </p:nvPr>
        </p:nvSpPr>
        <p:spPr/>
        <p:txBody>
          <a:bodyPr>
            <a:normAutofit/>
          </a:bodyPr>
          <a:lstStyle/>
          <a:p>
            <a:pPr marL="342900" lvl="1">
              <a:buClr>
                <a:schemeClr val="accent1"/>
              </a:buClr>
            </a:pPr>
            <a:r>
              <a:rPr lang="nl-NL" sz="2400" dirty="0" err="1" smtClean="0"/>
              <a:t>Groupes</a:t>
            </a:r>
            <a:r>
              <a:rPr lang="nl-NL" sz="2400" dirty="0" smtClean="0"/>
              <a:t> </a:t>
            </a:r>
            <a:r>
              <a:rPr lang="nl-NL" sz="2400" dirty="0" err="1" smtClean="0"/>
              <a:t>hétérogènes</a:t>
            </a:r>
            <a:endParaRPr lang="nl-NL" sz="2400" dirty="0" smtClean="0"/>
          </a:p>
          <a:p>
            <a:pPr marL="342900" lvl="1">
              <a:buClr>
                <a:schemeClr val="accent1"/>
              </a:buClr>
            </a:pPr>
            <a:r>
              <a:rPr lang="nl-NL" sz="2400" dirty="0" err="1" smtClean="0"/>
              <a:t>Spécificité</a:t>
            </a:r>
            <a:r>
              <a:rPr lang="nl-NL" sz="2400" dirty="0" smtClean="0"/>
              <a:t> des approches, </a:t>
            </a:r>
            <a:r>
              <a:rPr lang="nl-NL" sz="2400" dirty="0" err="1" smtClean="0"/>
              <a:t>enrichissement</a:t>
            </a:r>
            <a:r>
              <a:rPr lang="nl-NL" sz="2400" dirty="0" smtClean="0"/>
              <a:t> </a:t>
            </a:r>
            <a:r>
              <a:rPr lang="nl-NL" sz="2400" dirty="0" err="1" smtClean="0"/>
              <a:t>réciproque</a:t>
            </a:r>
            <a:endParaRPr lang="nl-NL" sz="2400" dirty="0" smtClean="0"/>
          </a:p>
          <a:p>
            <a:pPr marL="114300" lvl="1" indent="0">
              <a:buClr>
                <a:schemeClr val="accent1"/>
              </a:buClr>
              <a:buNone/>
            </a:pPr>
            <a:r>
              <a:rPr lang="nl-NL" sz="2400" dirty="0" smtClean="0"/>
              <a:t>=</a:t>
            </a:r>
            <a:r>
              <a:rPr lang="nl-NL" sz="2400" dirty="0" smtClean="0"/>
              <a:t>&gt; attention </a:t>
            </a:r>
            <a:r>
              <a:rPr lang="nl-NL" sz="2400" dirty="0" err="1" smtClean="0"/>
              <a:t>aux</a:t>
            </a:r>
            <a:r>
              <a:rPr lang="nl-NL" sz="2400" dirty="0" smtClean="0"/>
              <a:t> </a:t>
            </a:r>
            <a:r>
              <a:rPr lang="nl-NL" sz="2400" dirty="0" err="1" smtClean="0"/>
              <a:t>particularités</a:t>
            </a:r>
            <a:endParaRPr lang="nl-NL" sz="2400" dirty="0" smtClean="0"/>
          </a:p>
          <a:p>
            <a:pPr marL="114300" lvl="1" indent="0">
              <a:buClr>
                <a:schemeClr val="accent1"/>
              </a:buClr>
              <a:buNone/>
            </a:pPr>
            <a:endParaRPr lang="nl-NL" sz="2400" dirty="0"/>
          </a:p>
          <a:p>
            <a:endParaRPr lang="nl-NL" sz="2400" dirty="0" smtClean="0"/>
          </a:p>
          <a:p>
            <a:pPr marL="342900" lvl="1">
              <a:buClr>
                <a:schemeClr val="accent1"/>
              </a:buClr>
            </a:pPr>
            <a:endParaRPr lang="nl-NL" sz="2400" dirty="0"/>
          </a:p>
          <a:p>
            <a:endParaRPr lang="fr-BE" dirty="0" smtClean="0"/>
          </a:p>
          <a:p>
            <a:endParaRPr lang="fr-BE" dirty="0" smtClean="0"/>
          </a:p>
          <a:p>
            <a:endParaRPr lang="fr-BE"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99648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57200" y="457200"/>
            <a:ext cx="7620000" cy="1143000"/>
          </a:xfrm>
        </p:spPr>
        <p:txBody>
          <a:bodyPr/>
          <a:lstStyle/>
          <a:p>
            <a:pPr algn="ctr"/>
            <a:r>
              <a:rPr lang="fr-BE" sz="4200" dirty="0"/>
              <a:t>3</a:t>
            </a:r>
            <a:r>
              <a:rPr lang="fr-BE" sz="4200" dirty="0" smtClean="0"/>
              <a:t>. Les </a:t>
            </a:r>
            <a:r>
              <a:rPr lang="fr-BE" sz="4200" dirty="0"/>
              <a:t>« nouveaux » </a:t>
            </a:r>
            <a:r>
              <a:rPr lang="fr-BE" sz="4200" dirty="0" smtClean="0"/>
              <a:t>volontaires: aussi des avantages!</a:t>
            </a:r>
            <a:endParaRPr lang="fr-BE" sz="4200" dirty="0"/>
          </a:p>
        </p:txBody>
      </p:sp>
      <p:sp>
        <p:nvSpPr>
          <p:cNvPr id="4" name="Espace réservé du contenu 3"/>
          <p:cNvSpPr>
            <a:spLocks noGrp="1"/>
          </p:cNvSpPr>
          <p:nvPr>
            <p:ph sz="half" idx="2"/>
            <p:custDataLst>
              <p:tags r:id="rId2"/>
            </p:custDataLst>
          </p:nvPr>
        </p:nvSpPr>
        <p:spPr/>
        <p:txBody>
          <a:bodyPr>
            <a:normAutofit/>
          </a:bodyPr>
          <a:lstStyle/>
          <a:p>
            <a:pPr marL="114300" indent="0">
              <a:buNone/>
            </a:pPr>
            <a:r>
              <a:rPr lang="fr-BE" dirty="0" smtClean="0"/>
              <a:t>    </a:t>
            </a:r>
            <a:endParaRPr lang="fr-BE" dirty="0"/>
          </a:p>
        </p:txBody>
      </p:sp>
      <p:sp>
        <p:nvSpPr>
          <p:cNvPr id="6" name="Espace réservé du contenu 5"/>
          <p:cNvSpPr>
            <a:spLocks noGrp="1"/>
          </p:cNvSpPr>
          <p:nvPr>
            <p:ph sz="quarter" idx="4"/>
            <p:custDataLst>
              <p:tags r:id="rId3"/>
            </p:custDataLst>
          </p:nvPr>
        </p:nvSpPr>
        <p:spPr>
          <a:xfrm>
            <a:off x="467544" y="2008313"/>
            <a:ext cx="7609656" cy="4392487"/>
          </a:xfrm>
        </p:spPr>
        <p:txBody>
          <a:bodyPr>
            <a:normAutofit/>
          </a:bodyPr>
          <a:lstStyle/>
          <a:p>
            <a:pPr marL="342900" lvl="1">
              <a:buClr>
                <a:schemeClr val="accent1"/>
              </a:buClr>
            </a:pPr>
            <a:r>
              <a:rPr lang="nl-NL" sz="2400" dirty="0"/>
              <a:t>Plus </a:t>
            </a:r>
            <a:r>
              <a:rPr lang="nl-NL" sz="2400" dirty="0" err="1"/>
              <a:t>exigeants</a:t>
            </a:r>
            <a:r>
              <a:rPr lang="nl-NL" sz="2400" dirty="0"/>
              <a:t> </a:t>
            </a:r>
            <a:r>
              <a:rPr lang="nl-NL" sz="2400" dirty="0" err="1"/>
              <a:t>avec</a:t>
            </a:r>
            <a:r>
              <a:rPr lang="nl-NL" sz="2400" dirty="0"/>
              <a:t> </a:t>
            </a:r>
            <a:r>
              <a:rPr lang="nl-NL" sz="2400" dirty="0" err="1"/>
              <a:t>eux-mêmes</a:t>
            </a:r>
            <a:r>
              <a:rPr lang="nl-NL" sz="2400" dirty="0"/>
              <a:t>, plus </a:t>
            </a:r>
            <a:r>
              <a:rPr lang="nl-NL" sz="2400" dirty="0" err="1"/>
              <a:t>impliqués</a:t>
            </a:r>
            <a:r>
              <a:rPr lang="nl-NL" sz="2400" dirty="0"/>
              <a:t>, plus </a:t>
            </a:r>
            <a:r>
              <a:rPr lang="nl-NL" sz="2400" dirty="0" err="1"/>
              <a:t>efficients</a:t>
            </a:r>
            <a:endParaRPr lang="nl-NL" sz="2400" dirty="0"/>
          </a:p>
          <a:p>
            <a:pPr marL="342900" lvl="1">
              <a:buClr>
                <a:schemeClr val="accent1"/>
              </a:buClr>
            </a:pPr>
            <a:r>
              <a:rPr lang="nl-NL" sz="2400" dirty="0" err="1"/>
              <a:t>Volonté</a:t>
            </a:r>
            <a:r>
              <a:rPr lang="nl-NL" sz="2400" dirty="0"/>
              <a:t> de </a:t>
            </a:r>
            <a:r>
              <a:rPr lang="nl-NL" sz="2400" dirty="0" err="1"/>
              <a:t>résultats</a:t>
            </a:r>
            <a:r>
              <a:rPr lang="nl-NL" sz="2400" dirty="0"/>
              <a:t> </a:t>
            </a:r>
            <a:r>
              <a:rPr lang="nl-NL" sz="2400" dirty="0" err="1"/>
              <a:t>immédiats</a:t>
            </a:r>
            <a:r>
              <a:rPr lang="nl-NL" sz="2400" dirty="0"/>
              <a:t>, </a:t>
            </a:r>
            <a:r>
              <a:rPr lang="nl-NL" sz="2400" dirty="0" err="1"/>
              <a:t>d’efficacité</a:t>
            </a:r>
            <a:r>
              <a:rPr lang="nl-NL" sz="2400" dirty="0"/>
              <a:t> </a:t>
            </a:r>
            <a:r>
              <a:rPr lang="nl-NL" sz="2400" dirty="0" err="1"/>
              <a:t>ici</a:t>
            </a:r>
            <a:r>
              <a:rPr lang="nl-NL" sz="2400" dirty="0"/>
              <a:t> et </a:t>
            </a:r>
            <a:r>
              <a:rPr lang="nl-NL" sz="2400" dirty="0" err="1" smtClean="0"/>
              <a:t>maintenant</a:t>
            </a:r>
            <a:endParaRPr lang="nl-NL" sz="2400" dirty="0" smtClean="0"/>
          </a:p>
          <a:p>
            <a:pPr marL="342900" lvl="1">
              <a:buClr>
                <a:schemeClr val="accent1"/>
              </a:buClr>
            </a:pPr>
            <a:r>
              <a:rPr lang="nl-NL" sz="2400" dirty="0" err="1" smtClean="0"/>
              <a:t>Transférabilité</a:t>
            </a:r>
            <a:r>
              <a:rPr lang="nl-NL" sz="2400" dirty="0" smtClean="0"/>
              <a:t> des </a:t>
            </a:r>
            <a:r>
              <a:rPr lang="nl-NL" sz="2400" dirty="0" err="1" smtClean="0"/>
              <a:t>expériences</a:t>
            </a:r>
            <a:r>
              <a:rPr lang="nl-NL" sz="2400" dirty="0" smtClean="0"/>
              <a:t> et </a:t>
            </a:r>
            <a:r>
              <a:rPr lang="nl-NL" sz="2400" dirty="0" err="1" smtClean="0"/>
              <a:t>compétences</a:t>
            </a:r>
            <a:r>
              <a:rPr lang="nl-NL" sz="2400" dirty="0" smtClean="0"/>
              <a:t> </a:t>
            </a:r>
            <a:r>
              <a:rPr lang="nl-NL" sz="2400" dirty="0" err="1" smtClean="0"/>
              <a:t>sectorielles</a:t>
            </a:r>
            <a:endParaRPr lang="nl-NL" sz="2400" dirty="0" smtClean="0"/>
          </a:p>
          <a:p>
            <a:pPr marL="342900" lvl="1">
              <a:buClr>
                <a:schemeClr val="accent1"/>
              </a:buClr>
            </a:pPr>
            <a:r>
              <a:rPr lang="nl-NL" sz="2400" dirty="0" err="1" smtClean="0"/>
              <a:t>Incitation</a:t>
            </a:r>
            <a:r>
              <a:rPr lang="nl-NL" sz="2400" dirty="0" smtClean="0"/>
              <a:t> à la remise en question des </a:t>
            </a:r>
            <a:r>
              <a:rPr lang="nl-NL" sz="2400" dirty="0" err="1" smtClean="0"/>
              <a:t>organisations</a:t>
            </a:r>
            <a:endParaRPr lang="nl-NL" sz="2400" dirty="0" smtClean="0"/>
          </a:p>
          <a:p>
            <a:pPr marL="342900" lvl="1">
              <a:buClr>
                <a:schemeClr val="accent1"/>
              </a:buClr>
            </a:pPr>
            <a:r>
              <a:rPr lang="nl-NL" sz="2400" dirty="0"/>
              <a:t>Ces </a:t>
            </a:r>
            <a:r>
              <a:rPr lang="nl-NL" sz="2400" dirty="0" err="1"/>
              <a:t>aspirations</a:t>
            </a:r>
            <a:r>
              <a:rPr lang="nl-NL" sz="2400" dirty="0"/>
              <a:t> </a:t>
            </a:r>
            <a:r>
              <a:rPr lang="nl-NL" sz="2400" dirty="0" err="1"/>
              <a:t>individuelles</a:t>
            </a:r>
            <a:r>
              <a:rPr lang="nl-NL" sz="2400" dirty="0"/>
              <a:t> ne </a:t>
            </a:r>
            <a:r>
              <a:rPr lang="nl-NL" sz="2400" dirty="0" err="1"/>
              <a:t>remettent</a:t>
            </a:r>
            <a:r>
              <a:rPr lang="nl-NL" sz="2400" dirty="0"/>
              <a:t> pas en </a:t>
            </a:r>
            <a:r>
              <a:rPr lang="nl-NL" sz="2400" dirty="0" err="1"/>
              <a:t>cause</a:t>
            </a:r>
            <a:r>
              <a:rPr lang="nl-NL" sz="2400" dirty="0"/>
              <a:t> </a:t>
            </a:r>
            <a:r>
              <a:rPr lang="nl-NL" sz="2400" dirty="0" err="1"/>
              <a:t>l’importance</a:t>
            </a:r>
            <a:r>
              <a:rPr lang="nl-NL" sz="2400" dirty="0"/>
              <a:t> des actions </a:t>
            </a:r>
            <a:r>
              <a:rPr lang="nl-NL" sz="2400" dirty="0" err="1"/>
              <a:t>collectives</a:t>
            </a:r>
            <a:r>
              <a:rPr lang="nl-NL" sz="2400" dirty="0" smtClean="0"/>
              <a:t>.</a:t>
            </a:r>
            <a:endParaRPr lang="nl-NL" sz="2400" dirty="0"/>
          </a:p>
          <a:p>
            <a:pPr marL="114300" lvl="1" indent="0">
              <a:buClr>
                <a:schemeClr val="accent1"/>
              </a:buClr>
              <a:buNone/>
            </a:pPr>
            <a:endParaRPr lang="nl-NL" sz="2400" dirty="0"/>
          </a:p>
          <a:p>
            <a:endParaRPr lang="nl-NL" sz="2400" dirty="0" smtClean="0"/>
          </a:p>
          <a:p>
            <a:pPr marL="342900" lvl="1">
              <a:buClr>
                <a:schemeClr val="accent1"/>
              </a:buClr>
            </a:pPr>
            <a:endParaRPr lang="nl-NL" sz="2400" dirty="0"/>
          </a:p>
          <a:p>
            <a:endParaRPr lang="fr-BE" dirty="0" smtClean="0"/>
          </a:p>
          <a:p>
            <a:endParaRPr lang="fr-BE" dirty="0" smtClean="0"/>
          </a:p>
          <a:p>
            <a:endParaRPr lang="fr-BE" dirty="0"/>
          </a:p>
        </p:txBody>
      </p:sp>
      <p:sp>
        <p:nvSpPr>
          <p:cNvPr id="10" name="Rectangle à coins arrondis 9"/>
          <p:cNvSpPr/>
          <p:nvPr>
            <p:custDataLst>
              <p:tags r:id="rId4"/>
            </p:custDataLst>
          </p:nvPr>
        </p:nvSpPr>
        <p:spPr>
          <a:xfrm>
            <a:off x="6156176" y="5445224"/>
            <a:ext cx="2160240" cy="10081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BE" dirty="0" smtClean="0"/>
              <a:t>Ex: Plateformes citoyennes de soutien aux réfugiés</a:t>
            </a:r>
            <a:endParaRPr lang="fr-BE"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14816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52400" y="76200"/>
            <a:ext cx="7924800" cy="1143000"/>
          </a:xfrm>
        </p:spPr>
        <p:txBody>
          <a:bodyPr/>
          <a:lstStyle/>
          <a:p>
            <a:pPr algn="ctr"/>
            <a:r>
              <a:rPr lang="fr-BE" sz="4100" dirty="0" smtClean="0"/>
              <a:t>« Post</a:t>
            </a:r>
            <a:r>
              <a:rPr lang="fr-BE" sz="4100" dirty="0" smtClean="0"/>
              <a:t>-</a:t>
            </a:r>
            <a:r>
              <a:rPr lang="fr-BE" sz="4100" dirty="0" smtClean="0"/>
              <a:t>it » </a:t>
            </a:r>
            <a:r>
              <a:rPr lang="fr-BE" sz="4100" dirty="0" smtClean="0"/>
              <a:t>et</a:t>
            </a:r>
            <a:r>
              <a:rPr lang="fr-BE" sz="4100" dirty="0" smtClean="0"/>
              <a:t> « timbre » </a:t>
            </a:r>
            <a:r>
              <a:rPr lang="fr-BE" sz="4100" dirty="0" smtClean="0"/>
              <a:t>(Jacques</a:t>
            </a:r>
            <a:r>
              <a:rPr lang="fr-BE" sz="4100" dirty="0" smtClean="0"/>
              <a:t> Ion</a:t>
            </a:r>
            <a:r>
              <a:rPr lang="fr-BE" sz="4100" dirty="0" smtClean="0"/>
              <a:t>)</a:t>
            </a:r>
            <a:endParaRPr lang="fr-BE" sz="4100" dirty="0"/>
          </a:p>
        </p:txBody>
      </p:sp>
      <p:sp>
        <p:nvSpPr>
          <p:cNvPr id="3" name="Espace réservé du texte 2"/>
          <p:cNvSpPr>
            <a:spLocks noGrp="1"/>
          </p:cNvSpPr>
          <p:nvPr>
            <p:ph type="body" idx="1"/>
            <p:custDataLst>
              <p:tags r:id="rId2"/>
            </p:custDataLst>
          </p:nvPr>
        </p:nvSpPr>
        <p:spPr>
          <a:xfrm>
            <a:off x="304800" y="2276872"/>
            <a:ext cx="3657600" cy="639762"/>
          </a:xfrm>
        </p:spPr>
        <p:txBody>
          <a:bodyPr/>
          <a:lstStyle/>
          <a:p>
            <a:r>
              <a:rPr lang="fr-BE" dirty="0" smtClean="0"/>
              <a:t>Timbres et « affilié »</a:t>
            </a:r>
            <a:endParaRPr lang="fr-BE" dirty="0"/>
          </a:p>
        </p:txBody>
      </p:sp>
      <p:sp>
        <p:nvSpPr>
          <p:cNvPr id="4" name="Espace réservé du contenu 3"/>
          <p:cNvSpPr>
            <a:spLocks noGrp="1"/>
          </p:cNvSpPr>
          <p:nvPr>
            <p:ph sz="half" idx="2"/>
            <p:custDataLst>
              <p:tags r:id="rId3"/>
            </p:custDataLst>
          </p:nvPr>
        </p:nvSpPr>
        <p:spPr>
          <a:xfrm>
            <a:off x="152400" y="2906712"/>
            <a:ext cx="3657600" cy="3951288"/>
          </a:xfrm>
        </p:spPr>
        <p:txBody>
          <a:bodyPr>
            <a:normAutofit lnSpcReduction="10000"/>
          </a:bodyPr>
          <a:lstStyle/>
          <a:p>
            <a:r>
              <a:rPr lang="fr-BE" dirty="0" smtClean="0"/>
              <a:t>Fidélité</a:t>
            </a:r>
          </a:p>
          <a:p>
            <a:r>
              <a:rPr lang="fr-BE" dirty="0" smtClean="0"/>
              <a:t>Peut s’exercer sur le mode de la participation maximale</a:t>
            </a:r>
          </a:p>
          <a:p>
            <a:r>
              <a:rPr lang="fr-BE" dirty="0" smtClean="0"/>
              <a:t>Intégration longue et continue, sociabilité</a:t>
            </a:r>
          </a:p>
          <a:p>
            <a:r>
              <a:rPr lang="fr-BE" dirty="0" smtClean="0"/>
              <a:t>«</a:t>
            </a:r>
            <a:r>
              <a:rPr lang="fr-BE" i="1" dirty="0"/>
              <a:t> </a:t>
            </a:r>
            <a:r>
              <a:rPr lang="fr-BE" i="1" dirty="0" smtClean="0"/>
              <a:t>Affilié</a:t>
            </a:r>
            <a:r>
              <a:rPr lang="fr-BE" dirty="0"/>
              <a:t> » </a:t>
            </a:r>
            <a:r>
              <a:rPr lang="fr-BE" dirty="0" smtClean="0"/>
              <a:t>: inscrit </a:t>
            </a:r>
            <a:r>
              <a:rPr lang="fr-BE" dirty="0"/>
              <a:t>dans une appartenance à un groupe et à son référent idéologique et </a:t>
            </a:r>
            <a:r>
              <a:rPr lang="fr-BE" dirty="0" smtClean="0"/>
              <a:t>politique</a:t>
            </a:r>
            <a:endParaRPr lang="fr-BE" dirty="0"/>
          </a:p>
        </p:txBody>
      </p:sp>
      <p:sp>
        <p:nvSpPr>
          <p:cNvPr id="5" name="Espace réservé du texte 4"/>
          <p:cNvSpPr>
            <a:spLocks noGrp="1"/>
          </p:cNvSpPr>
          <p:nvPr>
            <p:ph type="body" sz="quarter" idx="3"/>
            <p:custDataLst>
              <p:tags r:id="rId4"/>
            </p:custDataLst>
          </p:nvPr>
        </p:nvSpPr>
        <p:spPr>
          <a:xfrm>
            <a:off x="4572000" y="2276872"/>
            <a:ext cx="3657600" cy="639762"/>
          </a:xfrm>
        </p:spPr>
        <p:txBody>
          <a:bodyPr/>
          <a:lstStyle/>
          <a:p>
            <a:r>
              <a:rPr lang="fr-BE" dirty="0" smtClean="0"/>
              <a:t>Post-it et « affranchi »</a:t>
            </a:r>
            <a:endParaRPr lang="fr-BE" dirty="0"/>
          </a:p>
        </p:txBody>
      </p:sp>
      <p:sp>
        <p:nvSpPr>
          <p:cNvPr id="6" name="Espace réservé du contenu 5"/>
          <p:cNvSpPr>
            <a:spLocks noGrp="1"/>
          </p:cNvSpPr>
          <p:nvPr>
            <p:ph sz="quarter" idx="4"/>
            <p:custDataLst>
              <p:tags r:id="rId5"/>
            </p:custDataLst>
          </p:nvPr>
        </p:nvSpPr>
        <p:spPr>
          <a:xfrm>
            <a:off x="4419600" y="2852935"/>
            <a:ext cx="3657600" cy="3776465"/>
          </a:xfrm>
        </p:spPr>
        <p:txBody>
          <a:bodyPr>
            <a:noAutofit/>
          </a:bodyPr>
          <a:lstStyle/>
          <a:p>
            <a:r>
              <a:rPr lang="fr-BE" dirty="0" smtClean="0"/>
              <a:t>Forte mobilisation, investissement personnel important</a:t>
            </a:r>
          </a:p>
          <a:p>
            <a:r>
              <a:rPr lang="fr-BE" dirty="0" smtClean="0"/>
              <a:t>Révisable à tout moment</a:t>
            </a:r>
          </a:p>
          <a:p>
            <a:r>
              <a:rPr lang="fr-BE" dirty="0" smtClean="0"/>
              <a:t>Moins lié affectivement aux autres</a:t>
            </a:r>
          </a:p>
          <a:p>
            <a:r>
              <a:rPr lang="fr-BE" i="1" dirty="0"/>
              <a:t>« </a:t>
            </a:r>
            <a:r>
              <a:rPr lang="fr-BE" i="1" dirty="0" smtClean="0"/>
              <a:t>Affranchi</a:t>
            </a:r>
            <a:r>
              <a:rPr lang="fr-BE" i="1" dirty="0"/>
              <a:t> </a:t>
            </a:r>
            <a:r>
              <a:rPr lang="fr-BE" dirty="0"/>
              <a:t>» </a:t>
            </a:r>
            <a:r>
              <a:rPr lang="fr-BE" dirty="0" smtClean="0"/>
              <a:t>: évite </a:t>
            </a:r>
            <a:r>
              <a:rPr lang="fr-BE" dirty="0"/>
              <a:t>toute affiliation à un groupe </a:t>
            </a:r>
            <a:r>
              <a:rPr lang="fr-BE" dirty="0" smtClean="0"/>
              <a:t>d’appartenance</a:t>
            </a:r>
            <a:endParaRPr lang="fr-BE" dirty="0"/>
          </a:p>
        </p:txBody>
      </p:sp>
      <p:pic>
        <p:nvPicPr>
          <p:cNvPr id="7" name="Image 6"/>
          <p:cNvPicPr>
            <a:picLocks noChangeAspect="1"/>
          </p:cNvPicPr>
          <p:nvPr>
            <p:custDataLst>
              <p:tags r:id="rId6"/>
            </p:custDataLst>
          </p:nvPr>
        </p:nvPicPr>
        <p:blipFill>
          <a:blip r:embed="rId11"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352800" y="2276872"/>
            <a:ext cx="958277" cy="817248"/>
          </a:xfrm>
          <a:prstGeom prst="rect">
            <a:avLst/>
          </a:prstGeom>
        </p:spPr>
      </p:pic>
      <p:pic>
        <p:nvPicPr>
          <p:cNvPr id="8" name="Image 7"/>
          <p:cNvPicPr>
            <a:picLocks noChangeAspect="1"/>
          </p:cNvPicPr>
          <p:nvPr>
            <p:custDataLst>
              <p:tags r:id="rId7"/>
            </p:custDataLst>
          </p:nvPr>
        </p:nvPicPr>
        <p:blipFill>
          <a:blip r:embed="rId12"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7620000" y="2019383"/>
            <a:ext cx="1269692" cy="1123212"/>
          </a:xfrm>
          <a:prstGeom prst="rect">
            <a:avLst/>
          </a:prstGeom>
        </p:spPr>
      </p:pic>
      <p:sp>
        <p:nvSpPr>
          <p:cNvPr id="9" name="ZoneTexte 8"/>
          <p:cNvSpPr txBox="1"/>
          <p:nvPr>
            <p:custDataLst>
              <p:tags r:id="rId8"/>
            </p:custDataLst>
          </p:nvPr>
        </p:nvSpPr>
        <p:spPr>
          <a:xfrm>
            <a:off x="395536" y="1143000"/>
            <a:ext cx="8064896" cy="1015663"/>
          </a:xfrm>
          <a:prstGeom prst="rect">
            <a:avLst/>
          </a:prstGeom>
          <a:noFill/>
        </p:spPr>
        <p:txBody>
          <a:bodyPr wrap="square" rtlCol="0">
            <a:spAutoFit/>
          </a:bodyPr>
          <a:lstStyle/>
          <a:p>
            <a:r>
              <a:rPr lang="fr-BE" sz="2000" dirty="0" smtClean="0"/>
              <a:t>L’individualisme </a:t>
            </a:r>
            <a:r>
              <a:rPr lang="fr-BE" sz="2000" dirty="0"/>
              <a:t>n’est pas la cause d’un déclin supposé de l’intérêt pour la chose publique mais plutôt la source d’une diversification et d’une multiplication des formes d’engagement.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40203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457200" y="76200"/>
            <a:ext cx="8229600" cy="990600"/>
          </a:xfrm>
        </p:spPr>
        <p:txBody>
          <a:bodyPr>
            <a:normAutofit/>
          </a:bodyPr>
          <a:lstStyle/>
          <a:p>
            <a:r>
              <a:rPr lang="nl-NL" sz="4200" dirty="0" smtClean="0"/>
              <a:t>Age</a:t>
            </a:r>
            <a:endParaRPr lang="nl-NL" sz="4200" dirty="0"/>
          </a:p>
        </p:txBody>
      </p:sp>
      <p:sp>
        <p:nvSpPr>
          <p:cNvPr id="3" name="Tijdelijke aanduiding voor inhoud 2"/>
          <p:cNvSpPr>
            <a:spLocks noGrp="1"/>
          </p:cNvSpPr>
          <p:nvPr>
            <p:ph idx="1"/>
            <p:custDataLst>
              <p:tags r:id="rId2"/>
            </p:custDataLst>
          </p:nvPr>
        </p:nvSpPr>
        <p:spPr/>
        <p:txBody>
          <a:bodyPr/>
          <a:lstStyle/>
          <a:p>
            <a:pPr marL="57150" indent="0">
              <a:buNone/>
            </a:pPr>
            <a:endParaRPr lang="nl-NL" dirty="0" smtClean="0"/>
          </a:p>
          <a:p>
            <a:pPr marL="57150" indent="0">
              <a:buNone/>
            </a:pPr>
            <a:endParaRPr lang="nl-NL" dirty="0"/>
          </a:p>
          <a:p>
            <a:pPr marL="57150" indent="0">
              <a:buNone/>
            </a:pPr>
            <a:endParaRPr lang="nl-NL" dirty="0"/>
          </a:p>
          <a:p>
            <a:endParaRPr lang="nl-NL" dirty="0"/>
          </a:p>
        </p:txBody>
      </p:sp>
      <p:sp>
        <p:nvSpPr>
          <p:cNvPr id="14" name="Tekstvak 13"/>
          <p:cNvSpPr txBox="1"/>
          <p:nvPr>
            <p:custDataLst>
              <p:tags r:id="rId3"/>
            </p:custDataLst>
          </p:nvPr>
        </p:nvSpPr>
        <p:spPr>
          <a:xfrm>
            <a:off x="251520" y="4509120"/>
            <a:ext cx="8130480" cy="2123658"/>
          </a:xfrm>
          <a:prstGeom prst="rect">
            <a:avLst/>
          </a:prstGeom>
          <a:noFill/>
        </p:spPr>
        <p:txBody>
          <a:bodyPr wrap="square" rtlCol="0">
            <a:spAutoFit/>
          </a:bodyPr>
          <a:lstStyle/>
          <a:p>
            <a:pPr marL="285750" indent="-285750">
              <a:buFont typeface="Arial"/>
              <a:buChar char="•"/>
            </a:pPr>
            <a:r>
              <a:rPr lang="fr-FR" sz="2200" dirty="0" smtClean="0"/>
              <a:t>Légère </a:t>
            </a:r>
            <a:r>
              <a:rPr lang="fr-FR" sz="2200" dirty="0"/>
              <a:t>hausse </a:t>
            </a:r>
            <a:r>
              <a:rPr lang="fr-FR" sz="2200" dirty="0" smtClean="0"/>
              <a:t>du taux de bénévolat à </a:t>
            </a:r>
            <a:r>
              <a:rPr lang="fr-FR" sz="2200" dirty="0"/>
              <a:t>mesure que l’âge augmente, avec une pointe entre 40 et 49 </a:t>
            </a:r>
            <a:r>
              <a:rPr lang="fr-FR" sz="2200" dirty="0" smtClean="0"/>
              <a:t>ans</a:t>
            </a:r>
          </a:p>
          <a:p>
            <a:pPr marL="285750" indent="-285750">
              <a:buFont typeface="Arial"/>
              <a:buChar char="•"/>
            </a:pPr>
            <a:r>
              <a:rPr lang="nl-NL" sz="2200" dirty="0" smtClean="0"/>
              <a:t>Les plus de 60 </a:t>
            </a:r>
            <a:r>
              <a:rPr lang="nl-NL" sz="2200" dirty="0" err="1" smtClean="0"/>
              <a:t>ans</a:t>
            </a:r>
            <a:r>
              <a:rPr lang="nl-NL" sz="2200" dirty="0" smtClean="0"/>
              <a:t> </a:t>
            </a:r>
            <a:r>
              <a:rPr lang="nl-NL" sz="2200" dirty="0" err="1" smtClean="0"/>
              <a:t>sont</a:t>
            </a:r>
            <a:r>
              <a:rPr lang="nl-NL" sz="2200" dirty="0" smtClean="0"/>
              <a:t> sous-</a:t>
            </a:r>
            <a:r>
              <a:rPr lang="nl-NL" sz="2200" dirty="0" err="1" smtClean="0"/>
              <a:t>représentés</a:t>
            </a:r>
            <a:r>
              <a:rPr lang="nl-NL" sz="2200" dirty="0" smtClean="0"/>
              <a:t> mais </a:t>
            </a:r>
            <a:r>
              <a:rPr lang="nl-NL" sz="2200" dirty="0" err="1" smtClean="0"/>
              <a:t>forment</a:t>
            </a:r>
            <a:r>
              <a:rPr lang="nl-NL" sz="2200" dirty="0" smtClean="0"/>
              <a:t> </a:t>
            </a:r>
            <a:r>
              <a:rPr lang="nl-NL" sz="2200" dirty="0" err="1" smtClean="0"/>
              <a:t>quand</a:t>
            </a:r>
            <a:r>
              <a:rPr lang="nl-NL" sz="2200" dirty="0" smtClean="0"/>
              <a:t> </a:t>
            </a:r>
            <a:r>
              <a:rPr lang="nl-NL" sz="2200" dirty="0" err="1" smtClean="0"/>
              <a:t>même</a:t>
            </a:r>
            <a:r>
              <a:rPr lang="nl-NL" sz="2200" dirty="0" smtClean="0"/>
              <a:t> </a:t>
            </a:r>
            <a:r>
              <a:rPr lang="nl-NL" sz="2200" dirty="0" err="1" smtClean="0"/>
              <a:t>le</a:t>
            </a:r>
            <a:r>
              <a:rPr lang="nl-NL" sz="2200" dirty="0" smtClean="0"/>
              <a:t> plus grand </a:t>
            </a:r>
            <a:r>
              <a:rPr lang="nl-NL" sz="2200" dirty="0" err="1" smtClean="0"/>
              <a:t>groupe</a:t>
            </a:r>
            <a:r>
              <a:rPr lang="nl-NL" sz="2200" dirty="0" smtClean="0"/>
              <a:t> de volontaires (1/4)</a:t>
            </a:r>
          </a:p>
          <a:p>
            <a:pPr marL="285750" indent="-285750">
              <a:buFont typeface="Arial"/>
              <a:buChar char="•"/>
            </a:pPr>
            <a:r>
              <a:rPr lang="nl-NL" sz="2200" dirty="0" err="1" smtClean="0"/>
              <a:t>Taux</a:t>
            </a:r>
            <a:r>
              <a:rPr lang="nl-NL" sz="2200" dirty="0" smtClean="0"/>
              <a:t> de </a:t>
            </a:r>
            <a:r>
              <a:rPr lang="nl-NL" sz="2200" dirty="0" err="1" smtClean="0"/>
              <a:t>bénévolat</a:t>
            </a:r>
            <a:r>
              <a:rPr lang="nl-NL" sz="2200" dirty="0" smtClean="0"/>
              <a:t> </a:t>
            </a:r>
            <a:r>
              <a:rPr lang="nl-NL" sz="2200" dirty="0" err="1" smtClean="0"/>
              <a:t>particulièrement</a:t>
            </a:r>
            <a:r>
              <a:rPr lang="nl-NL" sz="2200" dirty="0" smtClean="0"/>
              <a:t> bas pour les plus de 60 </a:t>
            </a:r>
            <a:r>
              <a:rPr lang="nl-NL" sz="2200" dirty="0" err="1" smtClean="0"/>
              <a:t>ans</a:t>
            </a:r>
            <a:r>
              <a:rPr lang="nl-NL" sz="2200" dirty="0" smtClean="0"/>
              <a:t> </a:t>
            </a:r>
            <a:r>
              <a:rPr lang="nl-NL" sz="2200" dirty="0" err="1" smtClean="0"/>
              <a:t>flamands</a:t>
            </a:r>
            <a:r>
              <a:rPr lang="nl-NL" sz="2200" dirty="0"/>
              <a:t>.</a:t>
            </a:r>
          </a:p>
        </p:txBody>
      </p:sp>
      <p:pic>
        <p:nvPicPr>
          <p:cNvPr id="3074" name="Picture 2"/>
          <p:cNvPicPr>
            <a:picLocks noChangeAspect="1" noChangeArrowheads="1"/>
          </p:cNvPicPr>
          <p:nvPr>
            <p:custDataLst>
              <p:tags r:id="rId4"/>
            </p:custDataLst>
          </p:nvPr>
        </p:nvPicPr>
        <p:blipFill>
          <a:blip r:embed="rId8">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0" y="1219200"/>
            <a:ext cx="4866388" cy="3202335"/>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pic>
        <p:nvPicPr>
          <p:cNvPr id="3075" name="Picture 3"/>
          <p:cNvPicPr>
            <a:picLocks noChangeAspect="1" noChangeArrowheads="1"/>
          </p:cNvPicPr>
          <p:nvPr>
            <p:custDataLst>
              <p:tags r:id="rId5"/>
            </p:custDataLst>
          </p:nvPr>
        </p:nvPicPr>
        <p:blipFill>
          <a:blip r:embed="rId9">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754562" y="1340768"/>
            <a:ext cx="4389437" cy="2823206"/>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5811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xEl>
                                              <p:pRg st="1" end="1"/>
                                            </p:txEl>
                                          </p:spTgt>
                                        </p:tgtEl>
                                        <p:attrNameLst>
                                          <p:attrName>style.visibility</p:attrName>
                                        </p:attrNameLst>
                                      </p:cBhvr>
                                      <p:to>
                                        <p:strVal val="visible"/>
                                      </p:to>
                                    </p:set>
                                    <p:anim calcmode="lin" valueType="num">
                                      <p:cBhvr additive="base">
                                        <p:cTn id="13"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4">
                                            <p:txEl>
                                              <p:pRg st="2" end="2"/>
                                            </p:txEl>
                                          </p:spTgt>
                                        </p:tgtEl>
                                        <p:attrNameLst>
                                          <p:attrName>style.visibility</p:attrName>
                                        </p:attrNameLst>
                                      </p:cBhvr>
                                      <p:to>
                                        <p:strVal val="visible"/>
                                      </p:to>
                                    </p:set>
                                    <p:anim calcmode="lin" valueType="num">
                                      <p:cBhvr additive="base">
                                        <p:cTn id="19"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BE" sz="4200" dirty="0"/>
              <a:t>A</a:t>
            </a:r>
            <a:r>
              <a:rPr lang="fr-BE" sz="4200" dirty="0" smtClean="0"/>
              <a:t>ge</a:t>
            </a:r>
            <a:endParaRPr lang="fr-BE" sz="4200" dirty="0"/>
          </a:p>
        </p:txBody>
      </p:sp>
      <p:sp>
        <p:nvSpPr>
          <p:cNvPr id="3" name="Espace réservé du contenu 2"/>
          <p:cNvSpPr>
            <a:spLocks noGrp="1"/>
          </p:cNvSpPr>
          <p:nvPr>
            <p:ph idx="1"/>
            <p:custDataLst>
              <p:tags r:id="rId2"/>
            </p:custDataLst>
          </p:nvPr>
        </p:nvSpPr>
        <p:spPr/>
        <p:txBody>
          <a:bodyPr>
            <a:normAutofit lnSpcReduction="10000"/>
          </a:bodyPr>
          <a:lstStyle/>
          <a:p>
            <a:pPr marL="297180" lvl="1" indent="0">
              <a:buNone/>
            </a:pPr>
            <a:r>
              <a:rPr lang="nl-NL" dirty="0" err="1" smtClean="0"/>
              <a:t>Temps</a:t>
            </a:r>
            <a:r>
              <a:rPr lang="nl-NL" dirty="0" smtClean="0"/>
              <a:t> </a:t>
            </a:r>
            <a:r>
              <a:rPr lang="nl-NL" dirty="0" err="1" smtClean="0"/>
              <a:t>investi</a:t>
            </a:r>
            <a:r>
              <a:rPr lang="nl-NL" dirty="0" smtClean="0"/>
              <a:t>: </a:t>
            </a:r>
          </a:p>
          <a:p>
            <a:pPr lvl="1" indent="-342900"/>
            <a:r>
              <a:rPr lang="nl-NL" dirty="0" smtClean="0"/>
              <a:t>Les </a:t>
            </a:r>
            <a:r>
              <a:rPr lang="nl-NL" dirty="0" err="1" smtClean="0"/>
              <a:t>jeunes</a:t>
            </a:r>
            <a:r>
              <a:rPr lang="nl-NL" dirty="0" smtClean="0"/>
              <a:t> </a:t>
            </a:r>
            <a:r>
              <a:rPr lang="nl-NL" dirty="0"/>
              <a:t>et les plus </a:t>
            </a:r>
            <a:r>
              <a:rPr lang="nl-NL" dirty="0" err="1"/>
              <a:t>âgés</a:t>
            </a:r>
            <a:r>
              <a:rPr lang="nl-NL" dirty="0"/>
              <a:t> </a:t>
            </a:r>
            <a:r>
              <a:rPr lang="nl-NL" dirty="0" err="1"/>
              <a:t>investissent</a:t>
            </a:r>
            <a:r>
              <a:rPr lang="nl-NL" dirty="0"/>
              <a:t> </a:t>
            </a:r>
            <a:r>
              <a:rPr lang="nl-NL" dirty="0" err="1"/>
              <a:t>le</a:t>
            </a:r>
            <a:r>
              <a:rPr lang="nl-NL" dirty="0"/>
              <a:t> plus de </a:t>
            </a:r>
            <a:r>
              <a:rPr lang="nl-NL" dirty="0" err="1" smtClean="0"/>
              <a:t>temps</a:t>
            </a:r>
            <a:endParaRPr lang="nl-NL" dirty="0"/>
          </a:p>
          <a:p>
            <a:pPr lvl="1" indent="-342900"/>
            <a:r>
              <a:rPr lang="nl-NL" dirty="0" smtClean="0"/>
              <a:t>Les </a:t>
            </a:r>
            <a:r>
              <a:rPr lang="nl-NL" dirty="0"/>
              <a:t>30-39 </a:t>
            </a:r>
            <a:r>
              <a:rPr lang="nl-NL" dirty="0" err="1"/>
              <a:t>ans</a:t>
            </a:r>
            <a:r>
              <a:rPr lang="nl-NL" dirty="0"/>
              <a:t> </a:t>
            </a:r>
            <a:r>
              <a:rPr lang="nl-NL" dirty="0" err="1"/>
              <a:t>investissent</a:t>
            </a:r>
            <a:r>
              <a:rPr lang="nl-NL" dirty="0"/>
              <a:t> </a:t>
            </a:r>
            <a:r>
              <a:rPr lang="nl-NL" dirty="0" err="1"/>
              <a:t>le</a:t>
            </a:r>
            <a:r>
              <a:rPr lang="nl-NL" dirty="0"/>
              <a:t> </a:t>
            </a:r>
            <a:r>
              <a:rPr lang="nl-NL" dirty="0" err="1"/>
              <a:t>moins</a:t>
            </a:r>
            <a:r>
              <a:rPr lang="nl-NL" dirty="0"/>
              <a:t> de </a:t>
            </a:r>
            <a:r>
              <a:rPr lang="nl-NL" dirty="0" err="1" smtClean="0"/>
              <a:t>temps</a:t>
            </a:r>
            <a:r>
              <a:rPr lang="nl-NL" dirty="0" smtClean="0"/>
              <a:t>.</a:t>
            </a:r>
          </a:p>
          <a:p>
            <a:pPr marL="297180" lvl="1" indent="0">
              <a:buNone/>
            </a:pPr>
            <a:endParaRPr lang="nl-NL" dirty="0" smtClean="0"/>
          </a:p>
          <a:p>
            <a:pPr marL="297180" lvl="1" indent="0">
              <a:buNone/>
            </a:pPr>
            <a:r>
              <a:rPr lang="nl-NL" dirty="0" err="1" smtClean="0"/>
              <a:t>Secteurs</a:t>
            </a:r>
            <a:r>
              <a:rPr lang="nl-NL" dirty="0" smtClean="0"/>
              <a:t>:</a:t>
            </a:r>
          </a:p>
          <a:p>
            <a:pPr lvl="1" indent="-342900"/>
            <a:r>
              <a:rPr lang="nl-NL" dirty="0"/>
              <a:t>15-29 </a:t>
            </a:r>
            <a:r>
              <a:rPr lang="nl-NL" dirty="0" err="1"/>
              <a:t>ans</a:t>
            </a:r>
            <a:r>
              <a:rPr lang="nl-NL" dirty="0"/>
              <a:t>: </a:t>
            </a:r>
            <a:r>
              <a:rPr lang="nl-NL" dirty="0" err="1"/>
              <a:t>jeunesse</a:t>
            </a:r>
            <a:endParaRPr lang="nl-NL" dirty="0"/>
          </a:p>
          <a:p>
            <a:pPr lvl="1" indent="-342900"/>
            <a:r>
              <a:rPr lang="nl-NL" dirty="0"/>
              <a:t>30-39-ans: </a:t>
            </a:r>
            <a:r>
              <a:rPr lang="nl-NL" dirty="0" err="1"/>
              <a:t>enseignement</a:t>
            </a:r>
            <a:r>
              <a:rPr lang="nl-NL" dirty="0"/>
              <a:t>, </a:t>
            </a:r>
            <a:r>
              <a:rPr lang="nl-NL" dirty="0" err="1"/>
              <a:t>formation</a:t>
            </a:r>
            <a:r>
              <a:rPr lang="nl-NL" dirty="0"/>
              <a:t>, recherche</a:t>
            </a:r>
          </a:p>
          <a:p>
            <a:pPr lvl="1" indent="-342900"/>
            <a:r>
              <a:rPr lang="nl-NL" dirty="0"/>
              <a:t>30-59 </a:t>
            </a:r>
            <a:r>
              <a:rPr lang="nl-NL" dirty="0" err="1"/>
              <a:t>ans</a:t>
            </a:r>
            <a:r>
              <a:rPr lang="nl-NL" dirty="0"/>
              <a:t>: sport</a:t>
            </a:r>
          </a:p>
          <a:p>
            <a:pPr lvl="1" indent="-342900"/>
            <a:r>
              <a:rPr lang="nl-NL" dirty="0"/>
              <a:t>Plus de 50 </a:t>
            </a:r>
            <a:r>
              <a:rPr lang="nl-NL" dirty="0" err="1"/>
              <a:t>ans</a:t>
            </a:r>
            <a:r>
              <a:rPr lang="nl-NL" dirty="0"/>
              <a:t>: </a:t>
            </a:r>
            <a:r>
              <a:rPr lang="nl-NL" dirty="0" err="1"/>
              <a:t>secteur</a:t>
            </a:r>
            <a:r>
              <a:rPr lang="nl-NL" dirty="0"/>
              <a:t> </a:t>
            </a:r>
            <a:r>
              <a:rPr lang="nl-NL" dirty="0" err="1"/>
              <a:t>socio-culturel</a:t>
            </a:r>
            <a:endParaRPr lang="nl-NL" dirty="0"/>
          </a:p>
          <a:p>
            <a:pPr marL="297180" lvl="1" indent="0">
              <a:buNone/>
            </a:pPr>
            <a:endParaRPr lang="nl-NL" dirty="0" smtClean="0"/>
          </a:p>
          <a:p>
            <a:pPr marL="297180" lvl="1" indent="0">
              <a:buNone/>
            </a:pPr>
            <a:r>
              <a:rPr lang="nl-NL" dirty="0" err="1" smtClean="0"/>
              <a:t>Tâches</a:t>
            </a:r>
            <a:r>
              <a:rPr lang="nl-NL" dirty="0" smtClean="0"/>
              <a:t>:</a:t>
            </a:r>
            <a:endParaRPr lang="nl-NL" dirty="0"/>
          </a:p>
          <a:p>
            <a:pPr lvl="1" indent="-342900"/>
            <a:r>
              <a:rPr lang="nl-NL" dirty="0"/>
              <a:t>Les </a:t>
            </a:r>
            <a:r>
              <a:rPr lang="nl-NL" dirty="0" err="1"/>
              <a:t>jeunes</a:t>
            </a:r>
            <a:r>
              <a:rPr lang="nl-NL" dirty="0"/>
              <a:t> volontaires </a:t>
            </a:r>
            <a:r>
              <a:rPr lang="nl-NL" dirty="0" err="1"/>
              <a:t>occupent</a:t>
            </a:r>
            <a:r>
              <a:rPr lang="nl-NL" dirty="0"/>
              <a:t> plus de </a:t>
            </a:r>
            <a:r>
              <a:rPr lang="nl-NL" dirty="0" err="1"/>
              <a:t>fonctions</a:t>
            </a:r>
            <a:r>
              <a:rPr lang="nl-NL" dirty="0"/>
              <a:t> de services</a:t>
            </a:r>
          </a:p>
          <a:p>
            <a:pPr lvl="1" indent="-342900"/>
            <a:r>
              <a:rPr lang="nl-NL" dirty="0"/>
              <a:t>A </a:t>
            </a:r>
            <a:r>
              <a:rPr lang="nl-NL" dirty="0" err="1"/>
              <a:t>mesure</a:t>
            </a:r>
            <a:r>
              <a:rPr lang="nl-NL" dirty="0"/>
              <a:t> que </a:t>
            </a:r>
            <a:r>
              <a:rPr lang="nl-NL" dirty="0" err="1"/>
              <a:t>l’âge</a:t>
            </a:r>
            <a:r>
              <a:rPr lang="nl-NL" dirty="0"/>
              <a:t> </a:t>
            </a:r>
            <a:r>
              <a:rPr lang="nl-NL" dirty="0" err="1"/>
              <a:t>augmente</a:t>
            </a:r>
            <a:r>
              <a:rPr lang="nl-NL" dirty="0"/>
              <a:t>, </a:t>
            </a:r>
            <a:r>
              <a:rPr lang="nl-NL" dirty="0" err="1"/>
              <a:t>ils</a:t>
            </a:r>
            <a:r>
              <a:rPr lang="nl-NL" dirty="0"/>
              <a:t> </a:t>
            </a:r>
            <a:r>
              <a:rPr lang="nl-NL" dirty="0" err="1"/>
              <a:t>occupent</a:t>
            </a:r>
            <a:r>
              <a:rPr lang="nl-NL" dirty="0"/>
              <a:t> plus de </a:t>
            </a:r>
            <a:r>
              <a:rPr lang="nl-NL" dirty="0" err="1"/>
              <a:t>fonctions</a:t>
            </a:r>
            <a:r>
              <a:rPr lang="nl-NL" dirty="0"/>
              <a:t> </a:t>
            </a:r>
            <a:r>
              <a:rPr lang="nl-NL" dirty="0" err="1"/>
              <a:t>dirigeantes</a:t>
            </a:r>
            <a:r>
              <a:rPr lang="nl-NL" dirty="0"/>
              <a:t>, </a:t>
            </a:r>
            <a:r>
              <a:rPr lang="nl-NL" dirty="0" err="1" smtClean="0"/>
              <a:t>intellectuelles</a:t>
            </a:r>
            <a:r>
              <a:rPr lang="nl-NL" dirty="0" smtClean="0"/>
              <a:t>, </a:t>
            </a:r>
            <a:r>
              <a:rPr lang="nl-NL" dirty="0" err="1" smtClean="0"/>
              <a:t>scientifiques</a:t>
            </a:r>
            <a:r>
              <a:rPr lang="nl-NL" dirty="0" smtClean="0"/>
              <a:t> </a:t>
            </a:r>
            <a:r>
              <a:rPr lang="nl-NL" dirty="0"/>
              <a:t>et </a:t>
            </a:r>
            <a:r>
              <a:rPr lang="nl-NL" dirty="0" err="1" smtClean="0"/>
              <a:t>artistiques</a:t>
            </a:r>
            <a:endParaRPr lang="nl-NL" dirty="0"/>
          </a:p>
          <a:p>
            <a:pPr lvl="1" indent="-342900"/>
            <a:endParaRPr lang="nl-NL" dirty="0"/>
          </a:p>
          <a:p>
            <a:pPr lvl="1" indent="-342900"/>
            <a:endParaRPr lang="nl-NL" dirty="0"/>
          </a:p>
          <a:p>
            <a:pPr lvl="1" indent="-342900">
              <a:buFont typeface="Wingdings" charset="2"/>
              <a:buChar char="ü"/>
            </a:pPr>
            <a:endParaRPr lang="nl-NL" dirty="0"/>
          </a:p>
          <a:p>
            <a:pPr marL="114300" indent="0">
              <a:buNone/>
            </a:pPr>
            <a:endParaRPr lang="fr-BE"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37136485"/>
      </p:ext>
    </p:extLst>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custDataLst>
              <p:tags r:id="rId1"/>
            </p:custDataLst>
          </p:nvPr>
        </p:nvSpPr>
        <p:spPr>
          <a:xfrm>
            <a:off x="395536" y="76200"/>
            <a:ext cx="8229600" cy="990600"/>
          </a:xfrm>
        </p:spPr>
        <p:txBody>
          <a:bodyPr/>
          <a:lstStyle/>
          <a:p>
            <a:r>
              <a:rPr lang="nl-NL" sz="4200" dirty="0" err="1" smtClean="0"/>
              <a:t>Formation</a:t>
            </a:r>
            <a:endParaRPr lang="nl-NL" sz="4200" dirty="0"/>
          </a:p>
        </p:txBody>
      </p:sp>
      <p:sp>
        <p:nvSpPr>
          <p:cNvPr id="8" name="Tekstvak 7"/>
          <p:cNvSpPr txBox="1"/>
          <p:nvPr>
            <p:custDataLst>
              <p:tags r:id="rId2"/>
            </p:custDataLst>
          </p:nvPr>
        </p:nvSpPr>
        <p:spPr>
          <a:xfrm>
            <a:off x="5410200" y="1678663"/>
            <a:ext cx="3312368" cy="4493537"/>
          </a:xfrm>
          <a:prstGeom prst="rect">
            <a:avLst/>
          </a:prstGeom>
          <a:noFill/>
        </p:spPr>
        <p:txBody>
          <a:bodyPr wrap="square" rtlCol="0">
            <a:spAutoFit/>
          </a:bodyPr>
          <a:lstStyle/>
          <a:p>
            <a:pPr marL="285750" indent="-285750">
              <a:buFont typeface="Arial"/>
              <a:buChar char="•"/>
            </a:pPr>
            <a:r>
              <a:rPr lang="nl-NL" sz="2200" dirty="0" smtClean="0"/>
              <a:t>Plus </a:t>
            </a:r>
            <a:r>
              <a:rPr lang="nl-NL" sz="2200" dirty="0" err="1" smtClean="0"/>
              <a:t>élevé</a:t>
            </a:r>
            <a:r>
              <a:rPr lang="nl-NL" sz="2200" dirty="0" smtClean="0"/>
              <a:t> </a:t>
            </a:r>
            <a:r>
              <a:rPr lang="nl-NL" sz="2200" dirty="0" err="1" smtClean="0"/>
              <a:t>est</a:t>
            </a:r>
            <a:r>
              <a:rPr lang="nl-NL" sz="2200" dirty="0" smtClean="0"/>
              <a:t> </a:t>
            </a:r>
            <a:r>
              <a:rPr lang="nl-NL" sz="2200" dirty="0" err="1" smtClean="0"/>
              <a:t>le</a:t>
            </a:r>
            <a:r>
              <a:rPr lang="nl-NL" sz="2200" dirty="0" smtClean="0"/>
              <a:t> </a:t>
            </a:r>
            <a:r>
              <a:rPr lang="nl-NL" sz="2200" dirty="0" err="1" smtClean="0"/>
              <a:t>diplôme</a:t>
            </a:r>
            <a:r>
              <a:rPr lang="nl-NL" sz="2200" dirty="0" smtClean="0"/>
              <a:t>, plus grand </a:t>
            </a:r>
            <a:r>
              <a:rPr lang="nl-NL" sz="2200" dirty="0" err="1" smtClean="0"/>
              <a:t>est</a:t>
            </a:r>
            <a:r>
              <a:rPr lang="nl-NL" sz="2200" dirty="0" smtClean="0"/>
              <a:t> </a:t>
            </a:r>
            <a:r>
              <a:rPr lang="nl-NL" sz="2200" dirty="0" err="1" smtClean="0"/>
              <a:t>le</a:t>
            </a:r>
            <a:r>
              <a:rPr lang="nl-NL" sz="2200" dirty="0" smtClean="0"/>
              <a:t> </a:t>
            </a:r>
            <a:r>
              <a:rPr lang="nl-NL" sz="2200" dirty="0" err="1" smtClean="0"/>
              <a:t>taux</a:t>
            </a:r>
            <a:r>
              <a:rPr lang="nl-NL" sz="2200" dirty="0" smtClean="0"/>
              <a:t> de </a:t>
            </a:r>
            <a:r>
              <a:rPr lang="nl-NL" sz="2200" dirty="0" err="1" smtClean="0"/>
              <a:t>bénévolat</a:t>
            </a:r>
            <a:endParaRPr lang="nl-NL" sz="2200" dirty="0" smtClean="0"/>
          </a:p>
          <a:p>
            <a:pPr marL="285750" indent="-285750">
              <a:buFont typeface="Arial"/>
              <a:buChar char="•"/>
            </a:pPr>
            <a:endParaRPr lang="nl-NL" sz="2200" dirty="0"/>
          </a:p>
          <a:p>
            <a:pPr marL="285750" indent="-285750">
              <a:buFont typeface="Arial"/>
              <a:buChar char="•"/>
            </a:pPr>
            <a:r>
              <a:rPr lang="nl-NL" sz="2200" dirty="0" err="1" smtClean="0"/>
              <a:t>Presque</a:t>
            </a:r>
            <a:r>
              <a:rPr lang="nl-NL" sz="2200" dirty="0" smtClean="0"/>
              <a:t> la </a:t>
            </a:r>
            <a:r>
              <a:rPr lang="nl-NL" sz="2200" dirty="0" err="1" smtClean="0"/>
              <a:t>moitié</a:t>
            </a:r>
            <a:r>
              <a:rPr lang="nl-NL" sz="2200" dirty="0" smtClean="0"/>
              <a:t> des volontaires en </a:t>
            </a:r>
            <a:r>
              <a:rPr lang="nl-NL" sz="2200" dirty="0" err="1" smtClean="0"/>
              <a:t>Belgique</a:t>
            </a:r>
            <a:r>
              <a:rPr lang="nl-NL" sz="2200" dirty="0" smtClean="0"/>
              <a:t> ont </a:t>
            </a:r>
            <a:r>
              <a:rPr lang="nl-NL" sz="2200" dirty="0" err="1" smtClean="0"/>
              <a:t>un</a:t>
            </a:r>
            <a:r>
              <a:rPr lang="nl-NL" sz="2200" dirty="0" smtClean="0"/>
              <a:t> </a:t>
            </a:r>
            <a:r>
              <a:rPr lang="nl-NL" sz="2200" dirty="0" err="1" smtClean="0"/>
              <a:t>diplôme</a:t>
            </a:r>
            <a:r>
              <a:rPr lang="nl-NL" sz="2200" dirty="0" smtClean="0"/>
              <a:t> de </a:t>
            </a:r>
            <a:r>
              <a:rPr lang="nl-NL" sz="2200" dirty="0" err="1" smtClean="0"/>
              <a:t>l’enseignement</a:t>
            </a:r>
            <a:r>
              <a:rPr lang="nl-NL" sz="2200" dirty="0" smtClean="0"/>
              <a:t> supérieur</a:t>
            </a:r>
            <a:br>
              <a:rPr lang="nl-NL" sz="2200" dirty="0" smtClean="0"/>
            </a:br>
            <a:endParaRPr lang="nl-NL" sz="2200" dirty="0" smtClean="0"/>
          </a:p>
          <a:p>
            <a:pPr marL="285750" indent="-285750">
              <a:buFont typeface="Arial"/>
              <a:buChar char="•"/>
            </a:pPr>
            <a:r>
              <a:rPr lang="nl-NL" sz="2200" dirty="0" smtClean="0"/>
              <a:t>A Bruxelles, 40% du </a:t>
            </a:r>
            <a:r>
              <a:rPr lang="nl-NL" sz="2200" dirty="0" err="1" smtClean="0"/>
              <a:t>volontariat</a:t>
            </a:r>
            <a:r>
              <a:rPr lang="nl-NL" sz="2200" dirty="0" smtClean="0"/>
              <a:t> </a:t>
            </a:r>
            <a:r>
              <a:rPr lang="nl-NL" sz="2200" dirty="0" err="1" smtClean="0"/>
              <a:t>est</a:t>
            </a:r>
            <a:r>
              <a:rPr lang="nl-NL" sz="2200" dirty="0" smtClean="0"/>
              <a:t> </a:t>
            </a:r>
            <a:r>
              <a:rPr lang="nl-NL" sz="2200" dirty="0" err="1" smtClean="0"/>
              <a:t>exercé</a:t>
            </a:r>
            <a:r>
              <a:rPr lang="nl-NL" sz="2200" dirty="0" smtClean="0"/>
              <a:t> par des </a:t>
            </a:r>
            <a:r>
              <a:rPr lang="nl-NL" sz="2200" dirty="0" err="1" smtClean="0"/>
              <a:t>universitaires</a:t>
            </a:r>
            <a:r>
              <a:rPr lang="nl-NL" sz="2200" dirty="0"/>
              <a:t>.</a:t>
            </a:r>
          </a:p>
        </p:txBody>
      </p:sp>
      <p:pic>
        <p:nvPicPr>
          <p:cNvPr id="4098" name="Picture 2"/>
          <p:cNvPicPr>
            <a:picLocks noChangeAspect="1" noChangeArrowheads="1"/>
          </p:cNvPicPr>
          <p:nvPr>
            <p:custDataLst>
              <p:tags r:id="rId3"/>
            </p:custDataLst>
          </p:nvPr>
        </p:nvPicPr>
        <p:blipFill>
          <a:blip r:embed="rId6">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56869" y="1007369"/>
            <a:ext cx="5329531" cy="5774431"/>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Lst>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708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BE" dirty="0" smtClean="0"/>
              <a:t>Plan</a:t>
            </a:r>
            <a:endParaRPr lang="fr-BE" dirty="0"/>
          </a:p>
        </p:txBody>
      </p:sp>
      <p:sp>
        <p:nvSpPr>
          <p:cNvPr id="3" name="Espace réservé du contenu 2"/>
          <p:cNvSpPr>
            <a:spLocks noGrp="1"/>
          </p:cNvSpPr>
          <p:nvPr>
            <p:ph idx="1"/>
            <p:custDataLst>
              <p:tags r:id="rId2"/>
            </p:custDataLst>
          </p:nvPr>
        </p:nvSpPr>
        <p:spPr/>
        <p:txBody>
          <a:bodyPr/>
          <a:lstStyle/>
          <a:p>
            <a:pPr marL="571500" indent="-457200">
              <a:buFont typeface="+mj-lt"/>
              <a:buAutoNum type="arabicPeriod"/>
            </a:pPr>
            <a:r>
              <a:rPr lang="fr-BE" dirty="0"/>
              <a:t>L’évolution de l’environnement associatif</a:t>
            </a:r>
          </a:p>
          <a:p>
            <a:pPr marL="571500" indent="-457200">
              <a:buFont typeface="+mj-lt"/>
              <a:buAutoNum type="arabicPeriod"/>
            </a:pPr>
            <a:r>
              <a:rPr lang="fr-BE" dirty="0" smtClean="0"/>
              <a:t>De </a:t>
            </a:r>
            <a:r>
              <a:rPr lang="fr-BE" dirty="0"/>
              <a:t>moins en moins de volontaires? </a:t>
            </a:r>
          </a:p>
          <a:p>
            <a:pPr marL="571500" indent="-457200">
              <a:buFont typeface="+mj-lt"/>
              <a:buAutoNum type="arabicPeriod"/>
            </a:pPr>
            <a:r>
              <a:rPr lang="fr-BE" dirty="0" smtClean="0"/>
              <a:t>Les « nouveaux » volontaires</a:t>
            </a:r>
          </a:p>
          <a:p>
            <a:pPr marL="571500" indent="-457200">
              <a:buFont typeface="+mj-lt"/>
              <a:buAutoNum type="arabicPeriod"/>
            </a:pPr>
            <a:r>
              <a:rPr lang="fr-BE" dirty="0" smtClean="0"/>
              <a:t>Pourquoi s’engage-t-on?</a:t>
            </a:r>
          </a:p>
          <a:p>
            <a:pPr marL="571500" indent="-457200">
              <a:buFont typeface="+mj-lt"/>
              <a:buAutoNum type="arabicPeriod"/>
            </a:pPr>
            <a:r>
              <a:rPr lang="fr-BE" dirty="0" smtClean="0"/>
              <a:t>Face à ces constats, les options</a:t>
            </a:r>
          </a:p>
          <a:p>
            <a:pPr marL="571500" indent="-457200">
              <a:buFont typeface="+mj-lt"/>
              <a:buAutoNum type="arabicPeriod"/>
            </a:pPr>
            <a:endParaRPr lang="fr-BE" dirty="0" smtClean="0"/>
          </a:p>
          <a:p>
            <a:pPr marL="571500" indent="-457200">
              <a:buFont typeface="+mj-lt"/>
              <a:buAutoNum type="arabicPeriod"/>
            </a:pPr>
            <a:endParaRPr lang="fr-BE" dirty="0" smtClean="0"/>
          </a:p>
          <a:p>
            <a:endParaRPr lang="fr-BE"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804253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BE" sz="4200" dirty="0" smtClean="0"/>
              <a:t>Formation</a:t>
            </a:r>
            <a:endParaRPr lang="fr-BE" sz="4200" dirty="0"/>
          </a:p>
        </p:txBody>
      </p:sp>
      <p:sp>
        <p:nvSpPr>
          <p:cNvPr id="4" name="Rectangle 3"/>
          <p:cNvSpPr/>
          <p:nvPr>
            <p:custDataLst>
              <p:tags r:id="rId2"/>
            </p:custDataLst>
          </p:nvPr>
        </p:nvSpPr>
        <p:spPr>
          <a:xfrm>
            <a:off x="539552" y="1600974"/>
            <a:ext cx="6984776" cy="4647426"/>
          </a:xfrm>
          <a:prstGeom prst="rect">
            <a:avLst/>
          </a:prstGeom>
        </p:spPr>
        <p:txBody>
          <a:bodyPr wrap="square">
            <a:spAutoFit/>
          </a:bodyPr>
          <a:lstStyle/>
          <a:p>
            <a:pPr marL="0" lvl="1"/>
            <a:r>
              <a:rPr lang="fr-BE" sz="2000" dirty="0" smtClean="0"/>
              <a:t>Temps investi:</a:t>
            </a:r>
          </a:p>
          <a:p>
            <a:pPr marL="342900" lvl="1" indent="-342900">
              <a:buFont typeface="Arial" panose="020B0604020202020204" pitchFamily="34" charset="0"/>
              <a:buChar char="•"/>
            </a:pPr>
            <a:r>
              <a:rPr lang="fr-BE" sz="2000" dirty="0" smtClean="0"/>
              <a:t>Les </a:t>
            </a:r>
            <a:r>
              <a:rPr lang="fr-BE" sz="2000" dirty="0"/>
              <a:t>universitaires investissent en moyenne le moins de temps.</a:t>
            </a:r>
          </a:p>
          <a:p>
            <a:pPr marL="0" lvl="1"/>
            <a:endParaRPr lang="nl-NL" sz="2000" dirty="0" smtClean="0"/>
          </a:p>
          <a:p>
            <a:r>
              <a:rPr lang="fr-BE" sz="2000" dirty="0"/>
              <a:t>Secteurs:</a:t>
            </a:r>
          </a:p>
          <a:p>
            <a:pPr marL="285750" lvl="1" indent="-285750">
              <a:buFont typeface="Arial" panose="020B0604020202020204" pitchFamily="34" charset="0"/>
              <a:buChar char="•"/>
            </a:pPr>
            <a:r>
              <a:rPr lang="nl-NL" sz="2000" dirty="0" err="1"/>
              <a:t>Corrélation</a:t>
            </a:r>
            <a:r>
              <a:rPr lang="nl-NL" sz="2000" dirty="0"/>
              <a:t> </a:t>
            </a:r>
            <a:r>
              <a:rPr lang="nl-NL" sz="2000" dirty="0" err="1"/>
              <a:t>limitée</a:t>
            </a:r>
            <a:r>
              <a:rPr lang="nl-NL" sz="2000" dirty="0"/>
              <a:t> </a:t>
            </a:r>
            <a:endParaRPr lang="nl-NL" sz="2000" dirty="0" smtClean="0"/>
          </a:p>
          <a:p>
            <a:pPr marL="285750" lvl="1" indent="-285750">
              <a:buFont typeface="Arial" panose="020B0604020202020204" pitchFamily="34" charset="0"/>
              <a:buChar char="•"/>
            </a:pPr>
            <a:r>
              <a:rPr lang="nl-NL" sz="2000" dirty="0" smtClean="0"/>
              <a:t>Niveau bas: </a:t>
            </a:r>
            <a:r>
              <a:rPr lang="nl-NL" sz="2000" dirty="0" err="1" smtClean="0"/>
              <a:t>secteurs</a:t>
            </a:r>
            <a:r>
              <a:rPr lang="nl-NL" sz="2000" dirty="0" smtClean="0"/>
              <a:t> </a:t>
            </a:r>
            <a:r>
              <a:rPr lang="nl-NL" sz="2000" dirty="0" err="1"/>
              <a:t>socio-culturels</a:t>
            </a:r>
            <a:r>
              <a:rPr lang="nl-NL" sz="2000" dirty="0"/>
              <a:t> et </a:t>
            </a:r>
            <a:r>
              <a:rPr lang="nl-NL" sz="2000" dirty="0" err="1" smtClean="0"/>
              <a:t>jeunesse</a:t>
            </a:r>
            <a:endParaRPr lang="nl-NL" sz="2000" dirty="0"/>
          </a:p>
          <a:p>
            <a:pPr marL="285750" lvl="1" indent="-285750">
              <a:buFont typeface="Arial" panose="020B0604020202020204" pitchFamily="34" charset="0"/>
              <a:buChar char="•"/>
            </a:pPr>
            <a:r>
              <a:rPr lang="nl-NL" sz="2000" dirty="0" smtClean="0"/>
              <a:t>Niveau </a:t>
            </a:r>
            <a:r>
              <a:rPr lang="nl-NL" sz="2000" dirty="0" err="1" smtClean="0"/>
              <a:t>élevé</a:t>
            </a:r>
            <a:r>
              <a:rPr lang="nl-NL" sz="2000" dirty="0" smtClean="0"/>
              <a:t>: </a:t>
            </a:r>
            <a:r>
              <a:rPr lang="nl-NL" sz="2000" dirty="0" err="1" smtClean="0"/>
              <a:t>défense</a:t>
            </a:r>
            <a:r>
              <a:rPr lang="nl-NL" sz="2000" dirty="0" smtClean="0"/>
              <a:t> </a:t>
            </a:r>
            <a:r>
              <a:rPr lang="nl-NL" sz="2000" dirty="0"/>
              <a:t>de </a:t>
            </a:r>
            <a:r>
              <a:rPr lang="nl-NL" sz="2000" dirty="0" err="1"/>
              <a:t>droits</a:t>
            </a:r>
            <a:r>
              <a:rPr lang="nl-NL" sz="2000" dirty="0"/>
              <a:t> et des </a:t>
            </a:r>
            <a:r>
              <a:rPr lang="nl-NL" sz="2000" dirty="0" err="1" smtClean="0"/>
              <a:t>intérêts</a:t>
            </a:r>
            <a:r>
              <a:rPr lang="nl-NL" sz="2000" dirty="0" smtClean="0"/>
              <a:t>.</a:t>
            </a:r>
          </a:p>
          <a:p>
            <a:pPr marL="0" lvl="1"/>
            <a:endParaRPr lang="nl-NL" sz="2000" dirty="0"/>
          </a:p>
          <a:p>
            <a:pPr marL="0" lvl="1"/>
            <a:r>
              <a:rPr lang="nl-NL" sz="2000" dirty="0" err="1" smtClean="0"/>
              <a:t>Tâches</a:t>
            </a:r>
            <a:r>
              <a:rPr lang="nl-NL" sz="2000" dirty="0" smtClean="0"/>
              <a:t>:</a:t>
            </a:r>
          </a:p>
          <a:p>
            <a:pPr marL="342900" lvl="1" indent="-342900">
              <a:buFont typeface="Arial" panose="020B0604020202020204" pitchFamily="34" charset="0"/>
              <a:buChar char="•"/>
            </a:pPr>
            <a:r>
              <a:rPr lang="nl-NL" sz="2000" dirty="0" smtClean="0"/>
              <a:t>Niveau bas: </a:t>
            </a:r>
            <a:r>
              <a:rPr lang="nl-NL" sz="2000" dirty="0" err="1" smtClean="0"/>
              <a:t>fonctions</a:t>
            </a:r>
            <a:r>
              <a:rPr lang="nl-NL" sz="2000" dirty="0" smtClean="0"/>
              <a:t> </a:t>
            </a:r>
            <a:r>
              <a:rPr lang="nl-NL" sz="2000" dirty="0"/>
              <a:t>de services, des </a:t>
            </a:r>
            <a:r>
              <a:rPr lang="nl-NL" sz="2000" dirty="0" smtClean="0"/>
              <a:t>“métiers” </a:t>
            </a:r>
            <a:r>
              <a:rPr lang="nl-NL" sz="2000" dirty="0" err="1"/>
              <a:t>qualifiés</a:t>
            </a:r>
            <a:r>
              <a:rPr lang="nl-NL" sz="2000" dirty="0"/>
              <a:t> et semi-</a:t>
            </a:r>
            <a:r>
              <a:rPr lang="nl-NL" sz="2000" dirty="0" err="1"/>
              <a:t>qualifiés</a:t>
            </a:r>
            <a:r>
              <a:rPr lang="nl-NL" sz="2000" dirty="0"/>
              <a:t> </a:t>
            </a:r>
            <a:r>
              <a:rPr lang="nl-NL" sz="2000" dirty="0" smtClean="0"/>
              <a:t>et </a:t>
            </a:r>
            <a:r>
              <a:rPr lang="nl-NL" sz="2000" dirty="0" err="1"/>
              <a:t>fonctions</a:t>
            </a:r>
            <a:r>
              <a:rPr lang="nl-NL" sz="2000" dirty="0"/>
              <a:t> </a:t>
            </a:r>
            <a:r>
              <a:rPr lang="nl-NL" sz="2000" dirty="0" err="1" smtClean="0"/>
              <a:t>élémentaires</a:t>
            </a:r>
            <a:endParaRPr lang="nl-NL" sz="2000" dirty="0" smtClean="0"/>
          </a:p>
          <a:p>
            <a:pPr marL="342900" lvl="1" indent="-342900">
              <a:buFont typeface="Arial" panose="020B0604020202020204" pitchFamily="34" charset="0"/>
              <a:buChar char="•"/>
            </a:pPr>
            <a:r>
              <a:rPr lang="nl-NL" sz="2000" dirty="0" smtClean="0"/>
              <a:t>Niveau </a:t>
            </a:r>
            <a:r>
              <a:rPr lang="nl-NL" sz="2000" dirty="0" err="1" smtClean="0"/>
              <a:t>élevé</a:t>
            </a:r>
            <a:r>
              <a:rPr lang="nl-NL" sz="2000" dirty="0" smtClean="0"/>
              <a:t>: </a:t>
            </a:r>
            <a:r>
              <a:rPr lang="nl-NL" sz="2000" dirty="0" err="1" smtClean="0"/>
              <a:t>fonctions</a:t>
            </a:r>
            <a:r>
              <a:rPr lang="nl-NL" sz="2000" dirty="0" smtClean="0"/>
              <a:t> </a:t>
            </a:r>
            <a:r>
              <a:rPr lang="nl-NL" sz="2000" dirty="0" err="1"/>
              <a:t>dirigeantes</a:t>
            </a:r>
            <a:r>
              <a:rPr lang="nl-NL" sz="2000" dirty="0"/>
              <a:t>, </a:t>
            </a:r>
            <a:r>
              <a:rPr lang="nl-NL" sz="2000" dirty="0" err="1"/>
              <a:t>scientifiques</a:t>
            </a:r>
            <a:r>
              <a:rPr lang="nl-NL" sz="2000" dirty="0"/>
              <a:t> et </a:t>
            </a:r>
            <a:r>
              <a:rPr lang="nl-NL" sz="2000" dirty="0" err="1" smtClean="0"/>
              <a:t>artistiques</a:t>
            </a:r>
            <a:r>
              <a:rPr lang="nl-NL" sz="2000" dirty="0"/>
              <a:t>.</a:t>
            </a:r>
          </a:p>
          <a:p>
            <a:endParaRPr lang="fr-BE" dirty="0" smtClean="0"/>
          </a:p>
          <a:p>
            <a:endParaRPr lang="fr-BE"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65571201"/>
      </p:ext>
    </p:extLst>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BE" sz="3600" b="1" dirty="0" smtClean="0"/>
              <a:t>Profil-type: </a:t>
            </a:r>
            <a:r>
              <a:rPr lang="fr-BE" sz="3600" dirty="0" smtClean="0"/>
              <a:t>Il y a un plus haut taux d’engagement bénévole chez…</a:t>
            </a:r>
            <a:endParaRPr lang="fr-BE" sz="3600" dirty="0"/>
          </a:p>
        </p:txBody>
      </p:sp>
      <p:sp>
        <p:nvSpPr>
          <p:cNvPr id="3" name="Espace réservé du contenu 2"/>
          <p:cNvSpPr>
            <a:spLocks noGrp="1"/>
          </p:cNvSpPr>
          <p:nvPr>
            <p:ph idx="1"/>
            <p:custDataLst>
              <p:tags r:id="rId2"/>
            </p:custDataLst>
          </p:nvPr>
        </p:nvSpPr>
        <p:spPr>
          <a:xfrm>
            <a:off x="457200" y="1752600"/>
            <a:ext cx="7620000" cy="4800600"/>
          </a:xfrm>
        </p:spPr>
        <p:txBody>
          <a:bodyPr/>
          <a:lstStyle/>
          <a:p>
            <a:pPr lvl="2"/>
            <a:r>
              <a:rPr lang="nl-NL" sz="2200" dirty="0" smtClean="0"/>
              <a:t>l</a:t>
            </a:r>
            <a:r>
              <a:rPr lang="nl-NL" sz="2200" dirty="0" smtClean="0"/>
              <a:t>es </a:t>
            </a:r>
            <a:r>
              <a:rPr lang="nl-NL" sz="2200" dirty="0" err="1" smtClean="0"/>
              <a:t>hommes</a:t>
            </a:r>
            <a:r>
              <a:rPr lang="nl-NL" sz="2200" dirty="0" smtClean="0"/>
              <a:t> et </a:t>
            </a:r>
            <a:r>
              <a:rPr lang="nl-NL" sz="2200" dirty="0" err="1" smtClean="0"/>
              <a:t>femmes</a:t>
            </a:r>
            <a:endParaRPr lang="nl-NL" sz="2200" dirty="0" smtClean="0"/>
          </a:p>
          <a:p>
            <a:pPr lvl="2"/>
            <a:r>
              <a:rPr lang="nl-NL" sz="2200" dirty="0" err="1" smtClean="0"/>
              <a:t>d’âge</a:t>
            </a:r>
            <a:r>
              <a:rPr lang="nl-NL" sz="2200" dirty="0" smtClean="0"/>
              <a:t> </a:t>
            </a:r>
            <a:r>
              <a:rPr lang="nl-NL" sz="2200" dirty="0" err="1"/>
              <a:t>moyen</a:t>
            </a:r>
            <a:endParaRPr lang="nl-NL" sz="2200" dirty="0" smtClean="0"/>
          </a:p>
          <a:p>
            <a:pPr lvl="2"/>
            <a:r>
              <a:rPr lang="nl-NL" sz="2200" dirty="0" err="1"/>
              <a:t>a</a:t>
            </a:r>
            <a:r>
              <a:rPr lang="nl-NL" sz="2200" dirty="0" err="1" smtClean="0"/>
              <a:t>vec</a:t>
            </a:r>
            <a:r>
              <a:rPr lang="nl-NL" sz="2200" dirty="0" smtClean="0"/>
              <a:t> </a:t>
            </a:r>
            <a:r>
              <a:rPr lang="nl-NL" sz="2200" dirty="0" err="1"/>
              <a:t>un</a:t>
            </a:r>
            <a:r>
              <a:rPr lang="nl-NL" sz="2200" dirty="0"/>
              <a:t> </a:t>
            </a:r>
            <a:r>
              <a:rPr lang="nl-NL" sz="2200" dirty="0" err="1"/>
              <a:t>diplôme</a:t>
            </a:r>
            <a:r>
              <a:rPr lang="nl-NL" sz="2200" dirty="0"/>
              <a:t> de </a:t>
            </a:r>
            <a:r>
              <a:rPr lang="nl-NL" sz="2200" dirty="0" err="1"/>
              <a:t>l’enseignement</a:t>
            </a:r>
            <a:r>
              <a:rPr lang="nl-NL" sz="2200" dirty="0"/>
              <a:t> </a:t>
            </a:r>
            <a:r>
              <a:rPr lang="nl-NL" sz="2200" dirty="0" err="1"/>
              <a:t>supérieur</a:t>
            </a:r>
            <a:endParaRPr lang="nl-NL" sz="2200" dirty="0" smtClean="0"/>
          </a:p>
          <a:p>
            <a:pPr lvl="2"/>
            <a:r>
              <a:rPr lang="nl-NL" sz="2200" dirty="0" err="1"/>
              <a:t>a</a:t>
            </a:r>
            <a:r>
              <a:rPr lang="nl-NL" sz="2200" dirty="0" err="1" smtClean="0"/>
              <a:t>yant</a:t>
            </a:r>
            <a:r>
              <a:rPr lang="nl-NL" sz="2200" dirty="0" smtClean="0"/>
              <a:t> </a:t>
            </a:r>
            <a:r>
              <a:rPr lang="nl-NL" sz="2200" dirty="0" err="1"/>
              <a:t>un</a:t>
            </a:r>
            <a:r>
              <a:rPr lang="nl-NL" sz="2200" dirty="0"/>
              <a:t> </a:t>
            </a:r>
            <a:r>
              <a:rPr lang="nl-NL" sz="2200" dirty="0" err="1"/>
              <a:t>emploi</a:t>
            </a:r>
            <a:r>
              <a:rPr lang="nl-NL" sz="2200" dirty="0"/>
              <a:t> </a:t>
            </a:r>
            <a:r>
              <a:rPr lang="nl-NL" sz="2200" dirty="0" err="1"/>
              <a:t>rémunéré</a:t>
            </a:r>
            <a:r>
              <a:rPr lang="nl-NL" sz="2200" dirty="0"/>
              <a:t> (dans </a:t>
            </a:r>
            <a:r>
              <a:rPr lang="nl-NL" sz="2200" dirty="0" err="1"/>
              <a:t>le</a:t>
            </a:r>
            <a:r>
              <a:rPr lang="nl-NL" sz="2200" dirty="0"/>
              <a:t> </a:t>
            </a:r>
            <a:r>
              <a:rPr lang="nl-NL" sz="2200" dirty="0" err="1"/>
              <a:t>secteur</a:t>
            </a:r>
            <a:r>
              <a:rPr lang="nl-NL" sz="2200" dirty="0"/>
              <a:t> public)</a:t>
            </a:r>
            <a:endParaRPr lang="nl-NL" sz="2200" dirty="0" smtClean="0"/>
          </a:p>
          <a:p>
            <a:pPr lvl="2"/>
            <a:r>
              <a:rPr lang="nl-NL" sz="2200" dirty="0" err="1"/>
              <a:t>a</a:t>
            </a:r>
            <a:r>
              <a:rPr lang="nl-NL" sz="2200" dirty="0" err="1" smtClean="0"/>
              <a:t>vec</a:t>
            </a:r>
            <a:r>
              <a:rPr lang="nl-NL" sz="2200" dirty="0" smtClean="0"/>
              <a:t> </a:t>
            </a:r>
            <a:r>
              <a:rPr lang="nl-NL" sz="2200" dirty="0"/>
              <a:t>2 </a:t>
            </a:r>
            <a:r>
              <a:rPr lang="nl-NL" sz="2200" dirty="0" err="1"/>
              <a:t>enfants</a:t>
            </a:r>
            <a:r>
              <a:rPr lang="nl-NL" sz="2200" dirty="0"/>
              <a:t> (&lt;18ans) vivant sous leur </a:t>
            </a:r>
            <a:r>
              <a:rPr lang="nl-NL" sz="2200" dirty="0" err="1"/>
              <a:t>toit</a:t>
            </a:r>
            <a:endParaRPr lang="nl-NL" sz="2200" dirty="0"/>
          </a:p>
          <a:p>
            <a:pPr marL="114300" indent="0">
              <a:buNone/>
            </a:pPr>
            <a:endParaRPr lang="fr-BE" dirty="0"/>
          </a:p>
        </p:txBody>
      </p:sp>
      <p:pic>
        <p:nvPicPr>
          <p:cNvPr id="4" name="Image 3"/>
          <p:cNvPicPr>
            <a:picLocks noChangeAspect="1"/>
          </p:cNvPicPr>
          <p:nvPr>
            <p:custDataLst>
              <p:tags r:id="rId3"/>
            </p:custDataLst>
          </p:nvPr>
        </p:nvPicPr>
        <p:blipFill>
          <a:blip r:embed="rId6">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286000" y="4183670"/>
            <a:ext cx="3429000" cy="225435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64305356"/>
      </p:ext>
    </p:extLst>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BE" sz="3600" b="1" dirty="0" smtClean="0"/>
              <a:t>Profil-type: </a:t>
            </a:r>
            <a:r>
              <a:rPr lang="fr-BE" sz="3600" dirty="0"/>
              <a:t>L</a:t>
            </a:r>
            <a:r>
              <a:rPr lang="fr-BE" sz="3600" dirty="0" smtClean="0"/>
              <a:t>e plus grand nombre de volontaires correspond à…</a:t>
            </a:r>
            <a:endParaRPr lang="fr-BE" sz="3600" dirty="0"/>
          </a:p>
        </p:txBody>
      </p:sp>
      <p:sp>
        <p:nvSpPr>
          <p:cNvPr id="3" name="Espace réservé du contenu 2"/>
          <p:cNvSpPr>
            <a:spLocks noGrp="1"/>
          </p:cNvSpPr>
          <p:nvPr>
            <p:ph idx="1"/>
            <p:custDataLst>
              <p:tags r:id="rId2"/>
            </p:custDataLst>
          </p:nvPr>
        </p:nvSpPr>
        <p:spPr>
          <a:xfrm>
            <a:off x="457200" y="1828800"/>
            <a:ext cx="7620000" cy="4800600"/>
          </a:xfrm>
        </p:spPr>
        <p:txBody>
          <a:bodyPr>
            <a:normAutofit/>
          </a:bodyPr>
          <a:lstStyle/>
          <a:p>
            <a:pPr lvl="2"/>
            <a:r>
              <a:rPr lang="nl-NL" sz="2200" dirty="0" err="1" smtClean="0"/>
              <a:t>un</a:t>
            </a:r>
            <a:r>
              <a:rPr lang="nl-NL" sz="2200" dirty="0" smtClean="0"/>
              <a:t> </a:t>
            </a:r>
            <a:r>
              <a:rPr lang="nl-NL" sz="2200" dirty="0" smtClean="0"/>
              <a:t>homme </a:t>
            </a:r>
            <a:r>
              <a:rPr lang="nl-NL" sz="2200" dirty="0" err="1" smtClean="0"/>
              <a:t>ou</a:t>
            </a:r>
            <a:r>
              <a:rPr lang="nl-NL" sz="2200" dirty="0" smtClean="0"/>
              <a:t> </a:t>
            </a:r>
            <a:r>
              <a:rPr lang="nl-NL" sz="2200" dirty="0" err="1" smtClean="0"/>
              <a:t>une</a:t>
            </a:r>
            <a:r>
              <a:rPr lang="nl-NL" sz="2200" dirty="0" smtClean="0"/>
              <a:t> femme</a:t>
            </a:r>
            <a:endParaRPr lang="nl-NL" sz="2200" dirty="0" smtClean="0"/>
          </a:p>
          <a:p>
            <a:pPr lvl="2"/>
            <a:r>
              <a:rPr lang="nl-NL" sz="2200" dirty="0" smtClean="0"/>
              <a:t>de</a:t>
            </a:r>
            <a:r>
              <a:rPr lang="nl-NL" sz="2200" dirty="0" smtClean="0"/>
              <a:t> </a:t>
            </a:r>
            <a:r>
              <a:rPr lang="nl-NL" sz="2200" dirty="0"/>
              <a:t>plus de 60 </a:t>
            </a:r>
            <a:r>
              <a:rPr lang="nl-NL" sz="2200" dirty="0" err="1"/>
              <a:t>ans</a:t>
            </a:r>
            <a:r>
              <a:rPr lang="nl-NL" sz="2200" dirty="0"/>
              <a:t> </a:t>
            </a:r>
            <a:r>
              <a:rPr lang="nl-NL" sz="2200" dirty="0" err="1"/>
              <a:t>ou</a:t>
            </a:r>
            <a:r>
              <a:rPr lang="nl-NL" sz="2200" dirty="0"/>
              <a:t> de </a:t>
            </a:r>
            <a:r>
              <a:rPr lang="nl-NL" sz="2200" dirty="0" err="1" smtClean="0"/>
              <a:t>moins</a:t>
            </a:r>
            <a:r>
              <a:rPr lang="nl-NL" sz="2200" dirty="0" smtClean="0"/>
              <a:t> </a:t>
            </a:r>
            <a:r>
              <a:rPr lang="nl-NL" sz="2200" dirty="0"/>
              <a:t>de 30 </a:t>
            </a:r>
            <a:r>
              <a:rPr lang="nl-NL" sz="2200" dirty="0" err="1"/>
              <a:t>ans</a:t>
            </a:r>
            <a:endParaRPr lang="nl-NL" sz="2200" dirty="0" smtClean="0"/>
          </a:p>
          <a:p>
            <a:pPr lvl="2"/>
            <a:r>
              <a:rPr lang="nl-NL" sz="2200" dirty="0" err="1"/>
              <a:t>a</a:t>
            </a:r>
            <a:r>
              <a:rPr lang="nl-NL" sz="2200" dirty="0" err="1" smtClean="0"/>
              <a:t>vec</a:t>
            </a:r>
            <a:r>
              <a:rPr lang="nl-NL" sz="2200" dirty="0" smtClean="0"/>
              <a:t> </a:t>
            </a:r>
            <a:r>
              <a:rPr lang="nl-NL" sz="2200" dirty="0" err="1"/>
              <a:t>un</a:t>
            </a:r>
            <a:r>
              <a:rPr lang="nl-NL" sz="2200" dirty="0"/>
              <a:t> </a:t>
            </a:r>
            <a:r>
              <a:rPr lang="nl-NL" sz="2200" dirty="0" err="1"/>
              <a:t>diplôme</a:t>
            </a:r>
            <a:r>
              <a:rPr lang="nl-NL" sz="2200" dirty="0"/>
              <a:t> de </a:t>
            </a:r>
            <a:r>
              <a:rPr lang="nl-NL" sz="2200" dirty="0" err="1"/>
              <a:t>l’enseignement</a:t>
            </a:r>
            <a:r>
              <a:rPr lang="nl-NL" sz="2200" dirty="0"/>
              <a:t> </a:t>
            </a:r>
            <a:r>
              <a:rPr lang="nl-NL" sz="2200" dirty="0" err="1"/>
              <a:t>supérieur</a:t>
            </a:r>
            <a:endParaRPr lang="nl-NL" sz="2200" dirty="0" smtClean="0"/>
          </a:p>
          <a:p>
            <a:pPr lvl="2"/>
            <a:r>
              <a:rPr lang="nl-NL" sz="2200" dirty="0" err="1"/>
              <a:t>a</a:t>
            </a:r>
            <a:r>
              <a:rPr lang="nl-NL" sz="2200" dirty="0" err="1" smtClean="0"/>
              <a:t>yant</a:t>
            </a:r>
            <a:r>
              <a:rPr lang="nl-NL" sz="2200" dirty="0" smtClean="0"/>
              <a:t> </a:t>
            </a:r>
            <a:r>
              <a:rPr lang="nl-NL" sz="2200" dirty="0" err="1"/>
              <a:t>un</a:t>
            </a:r>
            <a:r>
              <a:rPr lang="nl-NL" sz="2200" dirty="0"/>
              <a:t> </a:t>
            </a:r>
            <a:r>
              <a:rPr lang="nl-NL" sz="2200" dirty="0" err="1"/>
              <a:t>emploi</a:t>
            </a:r>
            <a:r>
              <a:rPr lang="nl-NL" sz="2200" dirty="0"/>
              <a:t> </a:t>
            </a:r>
            <a:r>
              <a:rPr lang="nl-NL" sz="2200" dirty="0" err="1"/>
              <a:t>rémunéré</a:t>
            </a:r>
            <a:r>
              <a:rPr lang="nl-NL" sz="2200" dirty="0"/>
              <a:t> (dans </a:t>
            </a:r>
            <a:r>
              <a:rPr lang="nl-NL" sz="2200" dirty="0" err="1"/>
              <a:t>le</a:t>
            </a:r>
            <a:r>
              <a:rPr lang="nl-NL" sz="2200" dirty="0"/>
              <a:t> </a:t>
            </a:r>
            <a:r>
              <a:rPr lang="nl-NL" sz="2200" dirty="0" err="1"/>
              <a:t>secteur</a:t>
            </a:r>
            <a:r>
              <a:rPr lang="nl-NL" sz="2200" dirty="0"/>
              <a:t> privé)</a:t>
            </a:r>
            <a:endParaRPr lang="nl-NL" sz="2200" dirty="0" smtClean="0"/>
          </a:p>
          <a:p>
            <a:pPr lvl="2"/>
            <a:r>
              <a:rPr lang="nl-NL" sz="2200" dirty="0" err="1"/>
              <a:t>m</a:t>
            </a:r>
            <a:r>
              <a:rPr lang="nl-NL" sz="2200" dirty="0" err="1" smtClean="0"/>
              <a:t>arié</a:t>
            </a:r>
            <a:r>
              <a:rPr lang="nl-NL" sz="2200" dirty="0" smtClean="0"/>
              <a:t> </a:t>
            </a:r>
            <a:r>
              <a:rPr lang="nl-NL" sz="2200" dirty="0" err="1"/>
              <a:t>ou</a:t>
            </a:r>
            <a:r>
              <a:rPr lang="nl-NL" sz="2200" dirty="0"/>
              <a:t> </a:t>
            </a:r>
            <a:r>
              <a:rPr lang="nl-NL" sz="2200" dirty="0" err="1"/>
              <a:t>cohabitant</a:t>
            </a:r>
            <a:r>
              <a:rPr lang="nl-NL" sz="2200" dirty="0"/>
              <a:t> </a:t>
            </a:r>
            <a:r>
              <a:rPr lang="nl-NL" sz="2200" dirty="0" err="1"/>
              <a:t>légal</a:t>
            </a:r>
            <a:endParaRPr lang="nl-NL" sz="2200" dirty="0" smtClean="0"/>
          </a:p>
          <a:p>
            <a:pPr lvl="2"/>
            <a:r>
              <a:rPr lang="nl-NL" sz="2200" dirty="0" err="1"/>
              <a:t>s</a:t>
            </a:r>
            <a:r>
              <a:rPr lang="nl-NL" sz="2200" dirty="0" err="1" smtClean="0"/>
              <a:t>ans</a:t>
            </a:r>
            <a:r>
              <a:rPr lang="nl-NL" sz="2200" dirty="0" smtClean="0"/>
              <a:t> </a:t>
            </a:r>
            <a:r>
              <a:rPr lang="nl-NL" sz="2200" dirty="0" smtClean="0"/>
              <a:t>enfant </a:t>
            </a:r>
            <a:r>
              <a:rPr lang="nl-NL" sz="2200" dirty="0"/>
              <a:t>vivant sous </a:t>
            </a:r>
            <a:r>
              <a:rPr lang="nl-NL" sz="2200" dirty="0" err="1"/>
              <a:t>le</a:t>
            </a:r>
            <a:r>
              <a:rPr lang="nl-NL" sz="2200" dirty="0"/>
              <a:t> </a:t>
            </a:r>
            <a:r>
              <a:rPr lang="nl-NL" sz="2200" dirty="0" err="1"/>
              <a:t>même</a:t>
            </a:r>
            <a:r>
              <a:rPr lang="nl-NL" sz="2200" dirty="0"/>
              <a:t> </a:t>
            </a:r>
            <a:r>
              <a:rPr lang="nl-NL" sz="2200" dirty="0" err="1" smtClean="0"/>
              <a:t>toit</a:t>
            </a:r>
            <a:endParaRPr lang="fr-BE" sz="2200" dirty="0"/>
          </a:p>
        </p:txBody>
      </p:sp>
      <p:pic>
        <p:nvPicPr>
          <p:cNvPr id="4" name="Image 3"/>
          <p:cNvPicPr>
            <a:picLocks noChangeAspect="1"/>
          </p:cNvPicPr>
          <p:nvPr>
            <p:custDataLst>
              <p:tags r:id="rId3"/>
            </p:custDataLst>
          </p:nvPr>
        </p:nvPicPr>
        <p:blipFill>
          <a:blip r:embed="rId7"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304800" y="4419600"/>
            <a:ext cx="3314773" cy="2220899"/>
          </a:xfrm>
          <a:prstGeom prst="rect">
            <a:avLst/>
          </a:prstGeom>
        </p:spPr>
      </p:pic>
      <p:pic>
        <p:nvPicPr>
          <p:cNvPr id="5" name="Image 4"/>
          <p:cNvPicPr>
            <a:picLocks noChangeAspect="1"/>
          </p:cNvPicPr>
          <p:nvPr>
            <p:custDataLst>
              <p:tags r:id="rId4"/>
            </p:custDataLst>
          </p:nvPr>
        </p:nvPicPr>
        <p:blipFill>
          <a:blip r:embed="rId8">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6019800" y="3633181"/>
            <a:ext cx="2361465" cy="3148619"/>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42978750"/>
      </p:ext>
    </p:extLst>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re 2"/>
          <p:cNvSpPr>
            <a:spLocks noGrp="1"/>
          </p:cNvSpPr>
          <p:nvPr>
            <p:ph type="title"/>
            <p:custDataLst>
              <p:tags r:id="rId1"/>
            </p:custDataLst>
          </p:nvPr>
        </p:nvSpPr>
        <p:spPr>
          <a:xfrm>
            <a:off x="457200" y="609600"/>
            <a:ext cx="7620000" cy="1143000"/>
          </a:xfrm>
        </p:spPr>
        <p:txBody>
          <a:bodyPr>
            <a:normAutofit fontScale="90000"/>
          </a:bodyPr>
          <a:lstStyle/>
          <a:p>
            <a:r>
              <a:rPr lang="fr-FR" dirty="0" smtClean="0"/>
              <a:t>Le temps consacré au travail volontaire: données 2015</a:t>
            </a:r>
            <a:endParaRPr lang="fr-FR" dirty="0"/>
          </a:p>
        </p:txBody>
      </p:sp>
      <p:sp>
        <p:nvSpPr>
          <p:cNvPr id="4" name="Espace réservé du contenu 3"/>
          <p:cNvSpPr>
            <a:spLocks noGrp="1"/>
          </p:cNvSpPr>
          <p:nvPr>
            <p:ph idx="1"/>
            <p:custDataLst>
              <p:tags r:id="rId2"/>
            </p:custDataLst>
          </p:nvPr>
        </p:nvSpPr>
        <p:spPr>
          <a:xfrm>
            <a:off x="457200" y="2438400"/>
            <a:ext cx="7620000" cy="3962400"/>
          </a:xfrm>
        </p:spPr>
        <p:txBody>
          <a:bodyPr>
            <a:normAutofit/>
          </a:bodyPr>
          <a:lstStyle/>
          <a:p>
            <a:r>
              <a:rPr lang="fr-FR" u="sng" dirty="0" smtClean="0"/>
              <a:t>Plus </a:t>
            </a:r>
            <a:r>
              <a:rPr lang="fr-FR" u="sng" dirty="0"/>
              <a:t>de la moitié </a:t>
            </a:r>
            <a:r>
              <a:rPr lang="fr-FR" u="sng" dirty="0" smtClean="0"/>
              <a:t>des </a:t>
            </a:r>
            <a:r>
              <a:rPr lang="fr-FR" u="sng" dirty="0"/>
              <a:t>bénévoles </a:t>
            </a:r>
            <a:r>
              <a:rPr lang="fr-FR" dirty="0" smtClean="0"/>
              <a:t>mènent </a:t>
            </a:r>
            <a:r>
              <a:rPr lang="fr-FR" b="1" dirty="0"/>
              <a:t>un seul type </a:t>
            </a:r>
            <a:r>
              <a:rPr lang="fr-FR" b="1" dirty="0" smtClean="0"/>
              <a:t>d’activité.</a:t>
            </a:r>
          </a:p>
          <a:p>
            <a:pPr marL="114300" indent="0">
              <a:buNone/>
            </a:pPr>
            <a:endParaRPr lang="fr-FR" dirty="0" smtClean="0"/>
          </a:p>
          <a:p>
            <a:r>
              <a:rPr lang="fr-FR" dirty="0" smtClean="0"/>
              <a:t>Le </a:t>
            </a:r>
            <a:r>
              <a:rPr lang="fr-FR" dirty="0"/>
              <a:t>plus souvent au sein d’</a:t>
            </a:r>
            <a:r>
              <a:rPr lang="fr-FR" b="1" dirty="0"/>
              <a:t>une seule organisation </a:t>
            </a:r>
            <a:r>
              <a:rPr lang="fr-FR" dirty="0"/>
              <a:t>(</a:t>
            </a:r>
            <a:r>
              <a:rPr lang="fr-FR" u="sng" dirty="0"/>
              <a:t>pour </a:t>
            </a:r>
            <a:r>
              <a:rPr lang="fr-FR" u="sng" dirty="0" smtClean="0"/>
              <a:t>8 bénévoles sur 10).</a:t>
            </a:r>
          </a:p>
          <a:p>
            <a:endParaRPr lang="fr-FR" dirty="0"/>
          </a:p>
          <a:p>
            <a:r>
              <a:rPr lang="fr-FR" u="sng" dirty="0" smtClean="0"/>
              <a:t>Environ un volontaire sur de</a:t>
            </a:r>
            <a:r>
              <a:rPr lang="fr-FR" dirty="0" smtClean="0"/>
              <a:t>ux n’effectue que </a:t>
            </a:r>
            <a:r>
              <a:rPr lang="fr-FR" b="1" dirty="0" smtClean="0"/>
              <a:t>quelques prestations dans l’année, voire une seule </a:t>
            </a:r>
            <a:r>
              <a:rPr lang="fr-FR" dirty="0" smtClean="0"/>
              <a:t>(bénévolat occasionnel). A peine 2,1% sont actifs chaque jour</a:t>
            </a:r>
            <a:r>
              <a:rPr lang="fr-FR" dirty="0" smtClean="0"/>
              <a:t>.</a:t>
            </a:r>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07591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152400" y="446112"/>
            <a:ext cx="8229600" cy="1535088"/>
          </a:xfrm>
        </p:spPr>
        <p:txBody>
          <a:bodyPr>
            <a:normAutofit fontScale="90000"/>
          </a:bodyPr>
          <a:lstStyle/>
          <a:p>
            <a:r>
              <a:rPr lang="fr-FR" sz="4400" dirty="0"/>
              <a:t>Nombre moyen d’heures par bénévole et par an selon le secteur d’activité</a:t>
            </a:r>
            <a:r>
              <a:rPr lang="fr-FR" dirty="0"/>
              <a:t/>
            </a:r>
            <a:br>
              <a:rPr lang="fr-FR" dirty="0"/>
            </a:br>
            <a:endParaRPr lang="fr-FR" dirty="0"/>
          </a:p>
        </p:txBody>
      </p:sp>
      <p:graphicFrame>
        <p:nvGraphicFramePr>
          <p:cNvPr id="4" name="Graphique 3"/>
          <p:cNvGraphicFramePr>
            <a:graphicFrameLocks/>
          </p:cNvGraphicFramePr>
          <p:nvPr>
            <p:custDataLst>
              <p:tags r:id="rId2"/>
            </p:custDataLst>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402502705"/>
              </p:ext>
            </p:extLst>
          </p:nvPr>
        </p:nvGraphicFramePr>
        <p:xfrm>
          <a:off x="-39935" y="1524000"/>
          <a:ext cx="8498135" cy="5334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134557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BE" sz="4200" dirty="0"/>
              <a:t>4</a:t>
            </a:r>
            <a:r>
              <a:rPr lang="fr-BE" sz="4200" dirty="0" smtClean="0"/>
              <a:t>. Pourquoi s’engage-t-on?</a:t>
            </a:r>
            <a:endParaRPr lang="fr-BE" sz="4200" dirty="0"/>
          </a:p>
        </p:txBody>
      </p:sp>
      <p:sp>
        <p:nvSpPr>
          <p:cNvPr id="3" name="Espace réservé du contenu 2"/>
          <p:cNvSpPr>
            <a:spLocks noGrp="1"/>
          </p:cNvSpPr>
          <p:nvPr>
            <p:ph idx="1"/>
            <p:custDataLst>
              <p:tags r:id="rId2"/>
            </p:custDataLst>
          </p:nvPr>
        </p:nvSpPr>
        <p:spPr/>
        <p:txBody>
          <a:bodyPr>
            <a:normAutofit fontScale="92500"/>
          </a:bodyPr>
          <a:lstStyle/>
          <a:p>
            <a:pPr marL="114300" indent="0">
              <a:buNone/>
            </a:pPr>
            <a:r>
              <a:rPr lang="fr-BE" b="1" dirty="0"/>
              <a:t>Autrefois</a:t>
            </a:r>
          </a:p>
          <a:p>
            <a:pPr marL="114300" indent="0">
              <a:buNone/>
            </a:pPr>
            <a:endParaRPr lang="fr-BE" dirty="0"/>
          </a:p>
          <a:p>
            <a:r>
              <a:rPr lang="fr-BE" dirty="0"/>
              <a:t>Principalement par idéologie, militantisme</a:t>
            </a:r>
          </a:p>
          <a:p>
            <a:pPr marL="114300" indent="0">
              <a:buNone/>
            </a:pPr>
            <a:endParaRPr lang="fr-BE" b="1" dirty="0" smtClean="0"/>
          </a:p>
          <a:p>
            <a:pPr marL="114300" indent="0">
              <a:buNone/>
            </a:pPr>
            <a:r>
              <a:rPr lang="fr-BE" b="1" dirty="0" smtClean="0"/>
              <a:t>Aujourd’hui</a:t>
            </a:r>
          </a:p>
          <a:p>
            <a:pPr marL="114300" indent="0">
              <a:buNone/>
            </a:pPr>
            <a:endParaRPr lang="fr-BE" dirty="0" smtClean="0"/>
          </a:p>
          <a:p>
            <a:r>
              <a:rPr lang="fr-BE" dirty="0" smtClean="0"/>
              <a:t>Pour le plaisir de la rencontre </a:t>
            </a:r>
            <a:r>
              <a:rPr lang="fr-BE" dirty="0" smtClean="0">
                <a:sym typeface="Symbol"/>
              </a:rPr>
              <a:t> logique de socialisation</a:t>
            </a:r>
          </a:p>
          <a:p>
            <a:r>
              <a:rPr lang="fr-BE" dirty="0"/>
              <a:t>Pour l</a:t>
            </a:r>
            <a:r>
              <a:rPr lang="fr-BE" dirty="0" smtClean="0">
                <a:sym typeface="Symbol"/>
              </a:rPr>
              <a:t>e plaisir d’apprendre et la curiosité  logique expérimentale</a:t>
            </a:r>
          </a:p>
          <a:p>
            <a:r>
              <a:rPr lang="fr-BE" dirty="0"/>
              <a:t>Pour l</a:t>
            </a:r>
            <a:r>
              <a:rPr lang="fr-BE" dirty="0" smtClean="0">
                <a:sym typeface="Symbol"/>
              </a:rPr>
              <a:t>e plaisir de se </a:t>
            </a:r>
            <a:r>
              <a:rPr lang="fr-BE" dirty="0">
                <a:sym typeface="Symbol"/>
              </a:rPr>
              <a:t>sentir utile </a:t>
            </a:r>
            <a:r>
              <a:rPr lang="fr-BE" dirty="0" smtClean="0">
                <a:sym typeface="Symbol"/>
              </a:rPr>
              <a:t> logique de reconnaissance</a:t>
            </a:r>
          </a:p>
          <a:p>
            <a:r>
              <a:rPr lang="fr-BE" dirty="0"/>
              <a:t>Pour </a:t>
            </a:r>
            <a:r>
              <a:rPr lang="fr-BE" dirty="0" smtClean="0"/>
              <a:t>le p</a:t>
            </a:r>
            <a:r>
              <a:rPr lang="fr-BE" dirty="0" smtClean="0">
                <a:sym typeface="Symbol"/>
              </a:rPr>
              <a:t>laisir </a:t>
            </a:r>
            <a:r>
              <a:rPr lang="fr-BE" dirty="0">
                <a:sym typeface="Symbol"/>
              </a:rPr>
              <a:t>de partager </a:t>
            </a:r>
            <a:r>
              <a:rPr lang="fr-BE" dirty="0" smtClean="0">
                <a:sym typeface="Symbol"/>
              </a:rPr>
              <a:t> logique de transmission</a:t>
            </a:r>
          </a:p>
          <a:p>
            <a:r>
              <a:rPr lang="fr-BE" dirty="0" smtClean="0"/>
              <a:t>Par volonté de combattre des inégalités </a:t>
            </a:r>
            <a:r>
              <a:rPr lang="fr-BE" dirty="0" smtClean="0">
                <a:sym typeface="Symbol"/>
              </a:rPr>
              <a:t> logique politique</a:t>
            </a:r>
          </a:p>
          <a:p>
            <a:r>
              <a:rPr lang="fr-BE" dirty="0" smtClean="0">
                <a:sym typeface="Symbol"/>
              </a:rPr>
              <a:t>Par </a:t>
            </a:r>
            <a:r>
              <a:rPr lang="fr-BE" dirty="0">
                <a:sym typeface="Symbol"/>
              </a:rPr>
              <a:t>tradition familiale </a:t>
            </a:r>
            <a:r>
              <a:rPr lang="fr-BE" dirty="0" smtClean="0">
                <a:sym typeface="Symbol"/>
              </a:rPr>
              <a:t> logique culturelle</a:t>
            </a:r>
          </a:p>
          <a:p>
            <a:r>
              <a:rPr lang="fr-BE" dirty="0" smtClean="0">
                <a:sym typeface="Symbol"/>
              </a:rPr>
              <a:t>Pour la visibilité de l’action</a:t>
            </a:r>
            <a:endParaRPr lang="fr-BE" dirty="0"/>
          </a:p>
          <a:p>
            <a:endParaRPr lang="fr-BE"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00471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BE" sz="4200" dirty="0" smtClean="0"/>
              <a:t>5. Face à ces constats, les  options :</a:t>
            </a:r>
            <a:endParaRPr lang="fr-BE" sz="4200" dirty="0"/>
          </a:p>
        </p:txBody>
      </p:sp>
      <p:sp>
        <p:nvSpPr>
          <p:cNvPr id="3" name="Espace réservé du contenu 2"/>
          <p:cNvSpPr>
            <a:spLocks noGrp="1"/>
          </p:cNvSpPr>
          <p:nvPr>
            <p:ph idx="1"/>
            <p:custDataLst>
              <p:tags r:id="rId2"/>
            </p:custDataLst>
          </p:nvPr>
        </p:nvSpPr>
        <p:spPr/>
        <p:txBody>
          <a:bodyPr/>
          <a:lstStyle/>
          <a:p>
            <a:pPr marL="114300" indent="0">
              <a:buNone/>
            </a:pPr>
            <a:endParaRPr lang="fr-BE" dirty="0" smtClean="0"/>
          </a:p>
          <a:p>
            <a:pPr marL="571500" indent="-457200">
              <a:buFont typeface="+mj-lt"/>
              <a:buAutoNum type="arabicPeriod"/>
            </a:pPr>
            <a:r>
              <a:rPr lang="fr-BE" dirty="0" smtClean="0"/>
              <a:t>Se décourager (pas une option!)</a:t>
            </a:r>
          </a:p>
          <a:p>
            <a:pPr marL="571500" indent="-457200">
              <a:buFont typeface="+mj-lt"/>
              <a:buAutoNum type="arabicPeriod"/>
            </a:pPr>
            <a:endParaRPr lang="fr-BE" dirty="0"/>
          </a:p>
          <a:p>
            <a:pPr marL="571500" indent="-457200">
              <a:buFont typeface="+mj-lt"/>
              <a:buAutoNum type="arabicPeriod"/>
            </a:pPr>
            <a:r>
              <a:rPr lang="fr-BE" dirty="0" smtClean="0"/>
              <a:t>Tenter d’inverser la tendance : Développer une pédagogie </a:t>
            </a:r>
            <a:r>
              <a:rPr lang="fr-BE" dirty="0"/>
              <a:t>de </a:t>
            </a:r>
            <a:r>
              <a:rPr lang="fr-BE" dirty="0" smtClean="0"/>
              <a:t>l'engagement  pour </a:t>
            </a:r>
            <a:r>
              <a:rPr lang="fr-BE" dirty="0"/>
              <a:t>faire </a:t>
            </a:r>
            <a:r>
              <a:rPr lang="fr-BE" dirty="0" smtClean="0"/>
              <a:t>contrepied aux </a:t>
            </a:r>
            <a:r>
              <a:rPr lang="fr-BE" dirty="0"/>
              <a:t>nouvelles formules de bénévolat </a:t>
            </a:r>
            <a:r>
              <a:rPr lang="fr-BE" dirty="0" smtClean="0"/>
              <a:t>dites « sans engagement ». Inciter les volontaires à devenir acteurs de </a:t>
            </a:r>
            <a:r>
              <a:rPr lang="fr-BE" dirty="0"/>
              <a:t>l'action associative, plutôt que d'en rester à répondre aux appels </a:t>
            </a:r>
            <a:r>
              <a:rPr lang="fr-BE" dirty="0" smtClean="0"/>
              <a:t>de </a:t>
            </a:r>
            <a:r>
              <a:rPr lang="fr-BE" dirty="0"/>
              <a:t>générosité de façon </a:t>
            </a:r>
            <a:r>
              <a:rPr lang="fr-BE" dirty="0" smtClean="0"/>
              <a:t>ponctuelle (France Bénévolat)</a:t>
            </a:r>
          </a:p>
          <a:p>
            <a:pPr marL="571500" indent="-457200">
              <a:buFont typeface="+mj-lt"/>
              <a:buAutoNum type="arabicPeriod"/>
            </a:pPr>
            <a:endParaRPr lang="fr-BE" dirty="0"/>
          </a:p>
          <a:p>
            <a:pPr marL="571500" indent="-457200">
              <a:buFont typeface="+mj-lt"/>
              <a:buAutoNum type="arabicPeriod"/>
            </a:pPr>
            <a:r>
              <a:rPr lang="fr-BE" dirty="0" smtClean="0"/>
              <a:t>Etre conscient de ces réalités et… s’y </a:t>
            </a:r>
            <a:r>
              <a:rPr lang="fr-BE" dirty="0" smtClean="0"/>
              <a:t>adapter</a:t>
            </a:r>
          </a:p>
          <a:p>
            <a:endParaRPr lang="fr-BE"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322642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BE" sz="4200" dirty="0" smtClean="0"/>
              <a:t>5. S’y adapter…</a:t>
            </a:r>
            <a:endParaRPr lang="fr-BE" sz="4200" dirty="0"/>
          </a:p>
        </p:txBody>
      </p:sp>
      <p:sp>
        <p:nvSpPr>
          <p:cNvPr id="3" name="Espace réservé du contenu 2"/>
          <p:cNvSpPr>
            <a:spLocks noGrp="1"/>
          </p:cNvSpPr>
          <p:nvPr>
            <p:ph idx="1"/>
            <p:custDataLst>
              <p:tags r:id="rId2"/>
            </p:custDataLst>
          </p:nvPr>
        </p:nvSpPr>
        <p:spPr>
          <a:xfrm>
            <a:off x="457200" y="1676400"/>
            <a:ext cx="7620000" cy="4800600"/>
          </a:xfrm>
        </p:spPr>
        <p:txBody>
          <a:bodyPr>
            <a:normAutofit/>
          </a:bodyPr>
          <a:lstStyle/>
          <a:p>
            <a:pPr marL="114300" indent="0">
              <a:buNone/>
            </a:pPr>
            <a:r>
              <a:rPr lang="fr-BE" dirty="0" smtClean="0"/>
              <a:t>Proposer des engagements adaptés:</a:t>
            </a:r>
          </a:p>
          <a:p>
            <a:r>
              <a:rPr lang="fr-BE" dirty="0" smtClean="0"/>
              <a:t>Proposer un fonctionnement par projet</a:t>
            </a:r>
          </a:p>
          <a:p>
            <a:r>
              <a:rPr lang="fr-BE" dirty="0"/>
              <a:t>Fonctionnement en réseau, restructuration horizontale: organisation des volontaires autour d’un fait ou d’un territoire</a:t>
            </a:r>
          </a:p>
          <a:p>
            <a:pPr marL="114300" indent="0">
              <a:buNone/>
            </a:pPr>
            <a:endParaRPr lang="fr-BE" dirty="0"/>
          </a:p>
          <a:p>
            <a:pPr marL="114300" indent="0">
              <a:buNone/>
            </a:pPr>
            <a:r>
              <a:rPr lang="fr-BE" dirty="0" smtClean="0"/>
              <a:t>Au quotidien:</a:t>
            </a:r>
          </a:p>
          <a:p>
            <a:r>
              <a:rPr lang="fr-BE" dirty="0" smtClean="0"/>
              <a:t>S’adresser aux volontaires comme à des individus et non comme aux membres d’un collectif</a:t>
            </a:r>
          </a:p>
          <a:p>
            <a:r>
              <a:rPr lang="fr-BE" dirty="0" smtClean="0"/>
              <a:t>Fonctionner avec des bénévoles qui parlent en leur nom propre, qui contrôlent les mécanismes de décision, qui critiquent…</a:t>
            </a:r>
          </a:p>
          <a:p>
            <a:r>
              <a:rPr lang="fr-BE" dirty="0" smtClean="0"/>
              <a:t>Etre à la hauteur de l’efficacité exigée par les volontaires</a:t>
            </a:r>
          </a:p>
          <a:p>
            <a:pPr marL="114300" indent="0">
              <a:buNone/>
            </a:pPr>
            <a:endParaRPr lang="fr-BE" dirty="0" smtClean="0"/>
          </a:p>
          <a:p>
            <a:endParaRPr lang="fr-BE"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8034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708920"/>
            <a:ext cx="7620000" cy="1143000"/>
          </a:xfrm>
        </p:spPr>
        <p:txBody>
          <a:bodyPr/>
          <a:lstStyle/>
          <a:p>
            <a:r>
              <a:rPr lang="fr-BE" dirty="0"/>
              <a:t>1. L’évolution de l’environnement associatif</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09288703"/>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p:txBody>
          <a:bodyPr/>
          <a:lstStyle/>
          <a:p>
            <a:r>
              <a:rPr lang="fr-BE" dirty="0"/>
              <a:t>1</a:t>
            </a:r>
            <a:r>
              <a:rPr lang="fr-BE" dirty="0" smtClean="0"/>
              <a:t>. L’évolution </a:t>
            </a:r>
            <a:r>
              <a:rPr lang="fr-BE" dirty="0"/>
              <a:t>de l’environnement associatif</a:t>
            </a:r>
          </a:p>
        </p:txBody>
      </p:sp>
      <p:sp>
        <p:nvSpPr>
          <p:cNvPr id="3" name="Espace réservé du contenu 2"/>
          <p:cNvSpPr>
            <a:spLocks noGrp="1"/>
          </p:cNvSpPr>
          <p:nvPr>
            <p:ph idx="1"/>
            <p:custDataLst>
              <p:tags r:id="rId2"/>
            </p:custDataLst>
          </p:nvPr>
        </p:nvSpPr>
        <p:spPr/>
        <p:txBody>
          <a:bodyPr>
            <a:normAutofit/>
          </a:bodyPr>
          <a:lstStyle/>
          <a:p>
            <a:pPr marL="297180" lvl="1" indent="0">
              <a:buNone/>
            </a:pPr>
            <a:r>
              <a:rPr lang="fr-BE" sz="2400" dirty="0" smtClean="0"/>
              <a:t>3 processus à l’œuvre:</a:t>
            </a:r>
          </a:p>
          <a:p>
            <a:pPr marL="754380" lvl="1" indent="-457200">
              <a:buFont typeface="Arial" pitchFamily="34" charset="0"/>
              <a:buAutoNum type="arabicPeriod"/>
            </a:pPr>
            <a:r>
              <a:rPr lang="fr-BE" sz="2400" dirty="0" err="1"/>
              <a:t>Défédéralisation</a:t>
            </a:r>
            <a:endParaRPr lang="fr-BE" sz="2400" dirty="0"/>
          </a:p>
          <a:p>
            <a:pPr marL="754380" lvl="1" indent="-457200">
              <a:buAutoNum type="arabicPeriod"/>
            </a:pPr>
            <a:r>
              <a:rPr lang="fr-BE" sz="2400" dirty="0" smtClean="0"/>
              <a:t>Spécialisation</a:t>
            </a:r>
          </a:p>
          <a:p>
            <a:pPr marL="754380" lvl="1" indent="-457200">
              <a:buAutoNum type="arabicPeriod"/>
            </a:pPr>
            <a:r>
              <a:rPr lang="fr-BE" sz="2400" dirty="0" smtClean="0"/>
              <a:t>Déconnexion de la sphère politique</a:t>
            </a:r>
          </a:p>
          <a:p>
            <a:pPr marL="297180" lvl="1" indent="0">
              <a:buNone/>
            </a:pPr>
            <a:endParaRPr lang="fr-BE" sz="2400" dirty="0"/>
          </a:p>
          <a:p>
            <a:pPr marL="297180" lvl="1" indent="0">
              <a:buNone/>
            </a:pPr>
            <a:r>
              <a:rPr lang="fr-BE" sz="2400" dirty="0" smtClean="0"/>
              <a:t>      Associations de plus en plus nombreuses, plus spécifiques et moins connectées au politique</a:t>
            </a:r>
          </a:p>
          <a:p>
            <a:pPr marL="297180" lvl="1" indent="0">
              <a:buNone/>
            </a:pPr>
            <a:endParaRPr lang="fr-BE" sz="2400" dirty="0"/>
          </a:p>
          <a:p>
            <a:pPr marL="297180" lvl="1" indent="0">
              <a:buNone/>
            </a:pPr>
            <a:r>
              <a:rPr lang="fr-BE" sz="2400" dirty="0"/>
              <a:t>	</a:t>
            </a:r>
            <a:r>
              <a:rPr lang="fr-BE" sz="2400" dirty="0" smtClean="0"/>
              <a:t>Les </a:t>
            </a:r>
            <a:r>
              <a:rPr lang="fr-BE" sz="2400" dirty="0"/>
              <a:t>associations sont-elles </a:t>
            </a:r>
            <a:r>
              <a:rPr lang="fr-BE" sz="2400" dirty="0" smtClean="0"/>
              <a:t>plus </a:t>
            </a:r>
            <a:r>
              <a:rPr lang="fr-BE" sz="2400" dirty="0"/>
              <a:t>« individualistes »?</a:t>
            </a:r>
          </a:p>
          <a:p>
            <a:pPr marL="297180" lvl="1" indent="0">
              <a:buNone/>
            </a:pPr>
            <a:endParaRPr lang="nl-NL" dirty="0"/>
          </a:p>
        </p:txBody>
      </p:sp>
      <p:sp>
        <p:nvSpPr>
          <p:cNvPr id="4" name="Flèche droite 3"/>
          <p:cNvSpPr/>
          <p:nvPr>
            <p:custDataLst>
              <p:tags r:id="rId3"/>
            </p:custDataLst>
          </p:nvPr>
        </p:nvSpPr>
        <p:spPr>
          <a:xfrm>
            <a:off x="539552" y="3933056"/>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5" name="Flèche droite 4"/>
          <p:cNvSpPr/>
          <p:nvPr>
            <p:custDataLst>
              <p:tags r:id="rId4"/>
            </p:custDataLst>
          </p:nvPr>
        </p:nvSpPr>
        <p:spPr>
          <a:xfrm>
            <a:off x="539552" y="5157192"/>
            <a:ext cx="576064"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20975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89835" y="692696"/>
            <a:ext cx="8229600" cy="650336"/>
          </a:xfrm>
        </p:spPr>
        <p:txBody>
          <a:bodyPr>
            <a:normAutofit fontScale="90000"/>
          </a:bodyPr>
          <a:lstStyle/>
          <a:p>
            <a:r>
              <a:rPr lang="fr-BE" dirty="0"/>
              <a:t>1</a:t>
            </a:r>
            <a:r>
              <a:rPr lang="fr-BE" dirty="0" smtClean="0"/>
              <a:t>. L’évolution de l’environnement associatif</a:t>
            </a:r>
            <a:endParaRPr lang="fr-BE" dirty="0"/>
          </a:p>
        </p:txBody>
      </p:sp>
      <p:sp>
        <p:nvSpPr>
          <p:cNvPr id="3" name="Espace réservé du contenu 2"/>
          <p:cNvSpPr>
            <a:spLocks noGrp="1"/>
          </p:cNvSpPr>
          <p:nvPr>
            <p:ph idx="1"/>
            <p:custDataLst>
              <p:tags r:id="rId2"/>
            </p:custDataLst>
          </p:nvPr>
        </p:nvSpPr>
        <p:spPr>
          <a:xfrm>
            <a:off x="457200" y="1340768"/>
            <a:ext cx="8229600" cy="4983832"/>
          </a:xfrm>
        </p:spPr>
        <p:txBody>
          <a:bodyPr/>
          <a:lstStyle/>
          <a:p>
            <a:pPr marL="114300" indent="0">
              <a:buNone/>
            </a:pPr>
            <a:r>
              <a:rPr lang="fr-BE" dirty="0" smtClean="0"/>
              <a:t>  </a:t>
            </a:r>
          </a:p>
          <a:p>
            <a:pPr marL="114300" indent="0">
              <a:buNone/>
            </a:pPr>
            <a:endParaRPr lang="fr-BE" dirty="0"/>
          </a:p>
        </p:txBody>
      </p:sp>
      <p:pic>
        <p:nvPicPr>
          <p:cNvPr id="4" name="Image 3"/>
          <p:cNvPicPr>
            <a:picLocks noChangeAspect="1"/>
          </p:cNvPicPr>
          <p:nvPr>
            <p:custDataLst>
              <p:tags r:id="rId3"/>
            </p:custDataLst>
          </p:nvPr>
        </p:nvPicPr>
        <p:blipFill>
          <a:blip r:embed="rId6">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500063" y="1772817"/>
            <a:ext cx="7685275" cy="4826892"/>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60122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489835" y="692696"/>
            <a:ext cx="8229600" cy="650336"/>
          </a:xfrm>
        </p:spPr>
        <p:txBody>
          <a:bodyPr>
            <a:normAutofit fontScale="90000"/>
          </a:bodyPr>
          <a:lstStyle/>
          <a:p>
            <a:r>
              <a:rPr lang="fr-BE" dirty="0"/>
              <a:t>1</a:t>
            </a:r>
            <a:r>
              <a:rPr lang="fr-BE" dirty="0" smtClean="0"/>
              <a:t>. L’évolution </a:t>
            </a:r>
            <a:r>
              <a:rPr lang="fr-BE" dirty="0"/>
              <a:t>de l’environnement associatif</a:t>
            </a:r>
          </a:p>
        </p:txBody>
      </p:sp>
      <p:sp>
        <p:nvSpPr>
          <p:cNvPr id="3" name="Espace réservé du contenu 2"/>
          <p:cNvSpPr>
            <a:spLocks noGrp="1"/>
          </p:cNvSpPr>
          <p:nvPr>
            <p:ph idx="1"/>
            <p:custDataLst>
              <p:tags r:id="rId2"/>
            </p:custDataLst>
          </p:nvPr>
        </p:nvSpPr>
        <p:spPr>
          <a:xfrm>
            <a:off x="457200" y="1340768"/>
            <a:ext cx="8229600" cy="4983832"/>
          </a:xfrm>
        </p:spPr>
        <p:txBody>
          <a:bodyPr/>
          <a:lstStyle/>
          <a:p>
            <a:pPr marL="0" indent="0">
              <a:buNone/>
            </a:pPr>
            <a:r>
              <a:rPr lang="fr-BE" b="1" dirty="0" smtClean="0"/>
              <a:t> </a:t>
            </a:r>
          </a:p>
          <a:p>
            <a:pPr marL="0" indent="0">
              <a:buNone/>
            </a:pPr>
            <a:endParaRPr lang="fr-BE" b="1" dirty="0" smtClean="0"/>
          </a:p>
        </p:txBody>
      </p:sp>
      <p:sp>
        <p:nvSpPr>
          <p:cNvPr id="7" name="ZoneTexte 6"/>
          <p:cNvSpPr txBox="1"/>
          <p:nvPr>
            <p:custDataLst>
              <p:tags r:id="rId3"/>
            </p:custDataLst>
          </p:nvPr>
        </p:nvSpPr>
        <p:spPr>
          <a:xfrm>
            <a:off x="539552" y="2348880"/>
            <a:ext cx="2448272" cy="369332"/>
          </a:xfrm>
          <a:prstGeom prst="rect">
            <a:avLst/>
          </a:prstGeom>
          <a:noFill/>
        </p:spPr>
        <p:txBody>
          <a:bodyPr wrap="square" rtlCol="0">
            <a:spAutoFit/>
          </a:bodyPr>
          <a:lstStyle/>
          <a:p>
            <a:pPr algn="ctr"/>
            <a:r>
              <a:rPr lang="fr-BE" dirty="0" smtClean="0"/>
              <a:t>Hier</a:t>
            </a:r>
            <a:endParaRPr lang="fr-BE" dirty="0"/>
          </a:p>
        </p:txBody>
      </p:sp>
      <p:sp>
        <p:nvSpPr>
          <p:cNvPr id="8" name="ZoneTexte 7"/>
          <p:cNvSpPr txBox="1"/>
          <p:nvPr>
            <p:custDataLst>
              <p:tags r:id="rId4"/>
            </p:custDataLst>
          </p:nvPr>
        </p:nvSpPr>
        <p:spPr>
          <a:xfrm>
            <a:off x="4857475" y="2317499"/>
            <a:ext cx="2448272" cy="369332"/>
          </a:xfrm>
          <a:prstGeom prst="rect">
            <a:avLst/>
          </a:prstGeom>
          <a:noFill/>
        </p:spPr>
        <p:txBody>
          <a:bodyPr wrap="square" rtlCol="0">
            <a:spAutoFit/>
          </a:bodyPr>
          <a:lstStyle/>
          <a:p>
            <a:pPr algn="ctr"/>
            <a:r>
              <a:rPr lang="fr-BE" dirty="0" smtClean="0"/>
              <a:t>Aujourd’hui</a:t>
            </a:r>
            <a:endParaRPr lang="fr-BE" dirty="0"/>
          </a:p>
        </p:txBody>
      </p:sp>
      <p:pic>
        <p:nvPicPr>
          <p:cNvPr id="4" name="Image 3"/>
          <p:cNvPicPr>
            <a:picLocks noChangeAspect="1"/>
          </p:cNvPicPr>
          <p:nvPr>
            <p:custDataLst>
              <p:tags r:id="rId5"/>
            </p:custDataLst>
          </p:nvPr>
        </p:nvPicPr>
        <p:blipFill>
          <a:blip r:embed="rId9">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006450" y="2878074"/>
            <a:ext cx="1514475" cy="3028950"/>
          </a:xfrm>
          <a:prstGeom prst="rect">
            <a:avLst/>
          </a:prstGeom>
        </p:spPr>
      </p:pic>
      <p:pic>
        <p:nvPicPr>
          <p:cNvPr id="9" name="Image 8"/>
          <p:cNvPicPr>
            <a:picLocks noChangeAspect="1"/>
          </p:cNvPicPr>
          <p:nvPr>
            <p:custDataLst>
              <p:tags r:id="rId6"/>
            </p:custDataLst>
          </p:nvPr>
        </p:nvPicPr>
        <p:blipFill>
          <a:blip r:embed="rId10">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4354839" y="2774288"/>
            <a:ext cx="3453544" cy="3453544"/>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9596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95536" y="2564904"/>
            <a:ext cx="7920880" cy="1575048"/>
          </a:xfrm>
        </p:spPr>
        <p:txBody>
          <a:bodyPr/>
          <a:lstStyle/>
          <a:p>
            <a:r>
              <a:rPr lang="fr-BE" dirty="0"/>
              <a:t>2</a:t>
            </a:r>
            <a:r>
              <a:rPr lang="fr-BE" dirty="0" smtClean="0"/>
              <a:t>. De moins en moins de volontaires?</a:t>
            </a:r>
            <a:endParaRPr lang="fr-BE" dirty="0"/>
          </a:p>
        </p:txBody>
      </p:sp>
      <p:sp>
        <p:nvSpPr>
          <p:cNvPr id="3" name="Espace réservé du contenu 2"/>
          <p:cNvSpPr>
            <a:spLocks noGrp="1"/>
          </p:cNvSpPr>
          <p:nvPr>
            <p:ph idx="1"/>
            <p:custDataLst>
              <p:tags r:id="rId2"/>
            </p:custDataLst>
          </p:nvPr>
        </p:nvSpPr>
        <p:spPr/>
        <p:txBody>
          <a:bodyPr/>
          <a:lstStyle/>
          <a:p>
            <a:pPr marL="114300" indent="0">
              <a:buNone/>
            </a:pPr>
            <a:endParaRPr lang="fr-BE" dirty="0" smtClean="0"/>
          </a:p>
          <a:p>
            <a:endParaRPr lang="fr-BE" dirty="0"/>
          </a:p>
          <a:p>
            <a:endParaRPr lang="fr-BE"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91957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313184" y="533400"/>
            <a:ext cx="9227368" cy="990600"/>
          </a:xfrm>
        </p:spPr>
        <p:txBody>
          <a:bodyPr>
            <a:normAutofit fontScale="90000"/>
          </a:bodyPr>
          <a:lstStyle/>
          <a:p>
            <a:r>
              <a:rPr lang="fr-FR" dirty="0" smtClean="0"/>
              <a:t>Nombre de bénévoles </a:t>
            </a:r>
            <a:br>
              <a:rPr lang="fr-FR" dirty="0" smtClean="0"/>
            </a:br>
            <a:r>
              <a:rPr lang="fr-FR" dirty="0" smtClean="0"/>
              <a:t>et taux de bénévolat</a:t>
            </a:r>
            <a:endParaRPr lang="fr-FR" dirty="0"/>
          </a:p>
        </p:txBody>
      </p:sp>
      <p:graphicFrame>
        <p:nvGraphicFramePr>
          <p:cNvPr id="5" name="Tableau 4"/>
          <p:cNvGraphicFramePr>
            <a:graphicFrameLocks noGrp="1"/>
          </p:cNvGraphicFramePr>
          <p:nvPr>
            <p:custDataLst>
              <p:tags r:id="rId2"/>
            </p:custDataLst>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496153267"/>
              </p:ext>
            </p:extLst>
          </p:nvPr>
        </p:nvGraphicFramePr>
        <p:xfrm>
          <a:off x="282024" y="2043894"/>
          <a:ext cx="8570015" cy="3854204"/>
        </p:xfrm>
        <a:graphic>
          <a:graphicData uri="http://schemas.openxmlformats.org/drawingml/2006/table">
            <a:tbl>
              <a:tblPr firstRow="1" bandRow="1">
                <a:tableStyleId>{5C22544A-7EE6-4342-B048-85BDC9FD1C3A}</a:tableStyleId>
              </a:tblPr>
              <a:tblGrid>
                <a:gridCol w="1966112"/>
                <a:gridCol w="1664204"/>
                <a:gridCol w="1299247"/>
                <a:gridCol w="1284649"/>
                <a:gridCol w="1197060"/>
                <a:gridCol w="1158743"/>
              </a:tblGrid>
              <a:tr h="870401">
                <a:tc>
                  <a:txBody>
                    <a:bodyPr/>
                    <a:lstStyle/>
                    <a:p>
                      <a:pPr indent="0"/>
                      <a:endParaRPr lang="fr-FR" sz="2000" dirty="0">
                        <a:solidFill>
                          <a:schemeClr val="bg1"/>
                        </a:solidFill>
                      </a:endParaRPr>
                    </a:p>
                  </a:txBody>
                  <a:tcPr anchor="ctr"/>
                </a:tc>
                <a:tc>
                  <a:txBody>
                    <a:bodyPr/>
                    <a:lstStyle/>
                    <a:p>
                      <a:pPr indent="0"/>
                      <a:endParaRPr lang="fr-FR" sz="2000" dirty="0">
                        <a:solidFill>
                          <a:schemeClr val="bg1"/>
                        </a:solidFill>
                      </a:endParaRPr>
                    </a:p>
                  </a:txBody>
                  <a:tcPr anchor="ctr"/>
                </a:tc>
                <a:tc>
                  <a:txBody>
                    <a:bodyPr/>
                    <a:lstStyle/>
                    <a:p>
                      <a:pPr indent="0" algn="ctr">
                        <a:spcAft>
                          <a:spcPts val="0"/>
                        </a:spcAft>
                      </a:pPr>
                      <a:r>
                        <a:rPr lang="fr-FR" sz="1800" dirty="0">
                          <a:solidFill>
                            <a:schemeClr val="bg1"/>
                          </a:solidFill>
                          <a:effectLst/>
                          <a:latin typeface="Arial"/>
                          <a:ea typeface="Times New Roman"/>
                          <a:cs typeface="Times New Roman"/>
                        </a:rPr>
                        <a:t>Bruxelles</a:t>
                      </a:r>
                      <a:endParaRPr lang="fr-FR" sz="1400" dirty="0">
                        <a:solidFill>
                          <a:schemeClr val="bg1"/>
                        </a:solidFill>
                        <a:effectLst/>
                        <a:latin typeface="Times"/>
                        <a:ea typeface="Times"/>
                        <a:cs typeface="Times New Roman"/>
                      </a:endParaRPr>
                    </a:p>
                  </a:txBody>
                  <a:tcPr marL="44450" marR="44450" marT="0" marB="0" anchor="ctr"/>
                </a:tc>
                <a:tc>
                  <a:txBody>
                    <a:bodyPr/>
                    <a:lstStyle/>
                    <a:p>
                      <a:pPr indent="0" algn="ctr">
                        <a:spcAft>
                          <a:spcPts val="0"/>
                        </a:spcAft>
                      </a:pPr>
                      <a:r>
                        <a:rPr lang="fr-FR" sz="1800" dirty="0">
                          <a:solidFill>
                            <a:schemeClr val="bg1"/>
                          </a:solidFill>
                          <a:effectLst/>
                          <a:latin typeface="Arial"/>
                          <a:ea typeface="Times New Roman"/>
                          <a:cs typeface="Times New Roman"/>
                        </a:rPr>
                        <a:t>Flandre</a:t>
                      </a:r>
                      <a:endParaRPr lang="fr-FR" sz="1400" dirty="0">
                        <a:solidFill>
                          <a:schemeClr val="bg1"/>
                        </a:solidFill>
                        <a:effectLst/>
                        <a:latin typeface="Times"/>
                        <a:ea typeface="Times"/>
                        <a:cs typeface="Times New Roman"/>
                      </a:endParaRPr>
                    </a:p>
                  </a:txBody>
                  <a:tcPr marL="44450" marR="44450" marT="0" marB="0" anchor="ctr"/>
                </a:tc>
                <a:tc>
                  <a:txBody>
                    <a:bodyPr/>
                    <a:lstStyle/>
                    <a:p>
                      <a:pPr indent="0" algn="ctr">
                        <a:spcAft>
                          <a:spcPts val="0"/>
                        </a:spcAft>
                      </a:pPr>
                      <a:r>
                        <a:rPr lang="fr-FR" sz="1800" dirty="0">
                          <a:solidFill>
                            <a:schemeClr val="bg1"/>
                          </a:solidFill>
                          <a:effectLst/>
                          <a:latin typeface="Arial"/>
                          <a:ea typeface="Times New Roman"/>
                          <a:cs typeface="Times New Roman"/>
                        </a:rPr>
                        <a:t>Wallonie</a:t>
                      </a:r>
                      <a:endParaRPr lang="fr-FR" sz="1400" dirty="0">
                        <a:solidFill>
                          <a:schemeClr val="bg1"/>
                        </a:solidFill>
                        <a:effectLst/>
                        <a:latin typeface="Times"/>
                        <a:ea typeface="Times"/>
                        <a:cs typeface="Times New Roman"/>
                      </a:endParaRPr>
                    </a:p>
                  </a:txBody>
                  <a:tcPr marL="44450" marR="44450" marT="0" marB="0" anchor="ctr"/>
                </a:tc>
                <a:tc>
                  <a:txBody>
                    <a:bodyPr/>
                    <a:lstStyle/>
                    <a:p>
                      <a:pPr indent="0" algn="ctr">
                        <a:spcAft>
                          <a:spcPts val="0"/>
                        </a:spcAft>
                      </a:pPr>
                      <a:r>
                        <a:rPr lang="fr-FR" sz="1800" dirty="0">
                          <a:solidFill>
                            <a:schemeClr val="bg1"/>
                          </a:solidFill>
                          <a:effectLst/>
                          <a:latin typeface="Arial"/>
                          <a:ea typeface="Times New Roman"/>
                          <a:cs typeface="Times New Roman"/>
                        </a:rPr>
                        <a:t>Belgique</a:t>
                      </a:r>
                      <a:endParaRPr lang="fr-FR" sz="1400" dirty="0">
                        <a:solidFill>
                          <a:schemeClr val="bg1"/>
                        </a:solidFill>
                        <a:effectLst/>
                        <a:latin typeface="Times"/>
                        <a:ea typeface="Times"/>
                        <a:cs typeface="Times New Roman"/>
                      </a:endParaRPr>
                    </a:p>
                  </a:txBody>
                  <a:tcPr marL="44450" marR="44450" marT="0" marB="0" anchor="ctr"/>
                </a:tc>
              </a:tr>
              <a:tr h="994601">
                <a:tc>
                  <a:txBody>
                    <a:bodyPr/>
                    <a:lstStyle/>
                    <a:p>
                      <a:pPr indent="0">
                        <a:spcAft>
                          <a:spcPts val="0"/>
                        </a:spcAft>
                      </a:pPr>
                      <a:r>
                        <a:rPr lang="fr-FR" sz="1800" b="1">
                          <a:solidFill>
                            <a:srgbClr val="000000"/>
                          </a:solidFill>
                          <a:effectLst/>
                          <a:latin typeface="Arial"/>
                          <a:ea typeface="Times New Roman"/>
                          <a:cs typeface="Times New Roman"/>
                        </a:rPr>
                        <a:t>Bénévoles dans organisations </a:t>
                      </a:r>
                      <a:r>
                        <a:rPr lang="fr-FR" sz="1800">
                          <a:solidFill>
                            <a:srgbClr val="000000"/>
                          </a:solidFill>
                          <a:effectLst/>
                          <a:latin typeface="Arial"/>
                          <a:ea typeface="Times New Roman"/>
                          <a:cs typeface="Times New Roman"/>
                        </a:rPr>
                        <a:t>(« volontaires »)</a:t>
                      </a:r>
                      <a:endParaRPr lang="fr-FR" sz="1400">
                        <a:effectLst/>
                        <a:latin typeface="Times"/>
                        <a:ea typeface="Times"/>
                        <a:cs typeface="Times New Roman"/>
                      </a:endParaRPr>
                    </a:p>
                  </a:txBody>
                  <a:tcPr marL="44450" marR="44450" marT="0" marB="0" anchor="ctr"/>
                </a:tc>
                <a:tc>
                  <a:txBody>
                    <a:bodyPr/>
                    <a:lstStyle/>
                    <a:p>
                      <a:pPr indent="0">
                        <a:spcAft>
                          <a:spcPts val="0"/>
                        </a:spcAft>
                      </a:pPr>
                      <a:r>
                        <a:rPr lang="fr-FR" sz="1800" b="0" dirty="0" smtClean="0">
                          <a:solidFill>
                            <a:srgbClr val="000000"/>
                          </a:solidFill>
                          <a:effectLst/>
                          <a:latin typeface="Arial"/>
                          <a:ea typeface="Times New Roman"/>
                          <a:cs typeface="Times New Roman"/>
                        </a:rPr>
                        <a:t>Nombre</a:t>
                      </a:r>
                    </a:p>
                    <a:p>
                      <a:pPr indent="0">
                        <a:spcAft>
                          <a:spcPts val="0"/>
                        </a:spcAft>
                      </a:pPr>
                      <a:endParaRPr lang="fr-FR" sz="1800" b="0" dirty="0" smtClean="0">
                        <a:solidFill>
                          <a:srgbClr val="000000"/>
                        </a:solidFill>
                        <a:effectLst/>
                        <a:latin typeface="Arial"/>
                        <a:ea typeface="Times New Roman"/>
                        <a:cs typeface="Times New Roman"/>
                      </a:endParaRPr>
                    </a:p>
                    <a:p>
                      <a:pPr indent="0">
                        <a:spcAft>
                          <a:spcPts val="0"/>
                        </a:spcAft>
                      </a:pPr>
                      <a:r>
                        <a:rPr lang="fr-FR" sz="1800" b="0" dirty="0" smtClean="0">
                          <a:solidFill>
                            <a:srgbClr val="000000"/>
                          </a:solidFill>
                          <a:effectLst/>
                          <a:latin typeface="Arial"/>
                          <a:ea typeface="Times New Roman"/>
                          <a:cs typeface="Times New Roman"/>
                        </a:rPr>
                        <a:t>% population</a:t>
                      </a:r>
                      <a:endParaRPr lang="fr-FR" sz="1400" b="0" dirty="0">
                        <a:effectLst/>
                        <a:latin typeface="Times"/>
                        <a:ea typeface="Times"/>
                        <a:cs typeface="Times New Roman"/>
                      </a:endParaRPr>
                    </a:p>
                  </a:txBody>
                  <a:tcPr marL="44450" marR="44450" marT="0" marB="0" anchor="ctr"/>
                </a:tc>
                <a:tc>
                  <a:txBody>
                    <a:bodyPr/>
                    <a:lstStyle/>
                    <a:p>
                      <a:pPr indent="0" algn="r">
                        <a:spcAft>
                          <a:spcPts val="0"/>
                        </a:spcAft>
                      </a:pPr>
                      <a:r>
                        <a:rPr lang="fr-FR" sz="1800" b="1" dirty="0">
                          <a:solidFill>
                            <a:srgbClr val="000000"/>
                          </a:solidFill>
                          <a:effectLst/>
                          <a:latin typeface="Arial"/>
                          <a:ea typeface="Times New Roman"/>
                          <a:cs typeface="Times New Roman"/>
                        </a:rPr>
                        <a:t>67 </a:t>
                      </a:r>
                      <a:r>
                        <a:rPr lang="fr-FR" sz="1800" b="1" dirty="0" smtClean="0">
                          <a:solidFill>
                            <a:srgbClr val="000000"/>
                          </a:solidFill>
                          <a:effectLst/>
                          <a:latin typeface="Arial"/>
                          <a:ea typeface="Times New Roman"/>
                          <a:cs typeface="Times New Roman"/>
                        </a:rPr>
                        <a:t>564</a:t>
                      </a:r>
                    </a:p>
                    <a:p>
                      <a:pPr indent="0" algn="r">
                        <a:spcAft>
                          <a:spcPts val="0"/>
                        </a:spcAft>
                      </a:pPr>
                      <a:endParaRPr lang="fr-FR" sz="1800" b="1" dirty="0" smtClean="0">
                        <a:solidFill>
                          <a:srgbClr val="000000"/>
                        </a:solidFill>
                        <a:effectLst/>
                        <a:latin typeface="Arial"/>
                        <a:ea typeface="Times New Roman"/>
                        <a:cs typeface="Times New Roman"/>
                      </a:endParaRPr>
                    </a:p>
                    <a:p>
                      <a:pPr indent="0" algn="r">
                        <a:spcAft>
                          <a:spcPts val="0"/>
                        </a:spcAft>
                      </a:pPr>
                      <a:r>
                        <a:rPr lang="fr-FR" sz="1800" b="1" dirty="0" smtClean="0">
                          <a:solidFill>
                            <a:srgbClr val="000000"/>
                          </a:solidFill>
                          <a:effectLst/>
                          <a:latin typeface="Arial"/>
                          <a:ea typeface="Times New Roman"/>
                          <a:cs typeface="Times New Roman"/>
                        </a:rPr>
                        <a:t>7,2%</a:t>
                      </a:r>
                      <a:endParaRPr lang="fr-FR" sz="1400" dirty="0">
                        <a:effectLst/>
                        <a:latin typeface="Times"/>
                        <a:ea typeface="Times"/>
                        <a:cs typeface="Times New Roman"/>
                      </a:endParaRPr>
                    </a:p>
                  </a:txBody>
                  <a:tcPr marL="44450" marR="44450" marT="0" marB="0" anchor="ctr"/>
                </a:tc>
                <a:tc>
                  <a:txBody>
                    <a:bodyPr/>
                    <a:lstStyle/>
                    <a:p>
                      <a:pPr indent="0" algn="r">
                        <a:spcAft>
                          <a:spcPts val="0"/>
                        </a:spcAft>
                      </a:pPr>
                      <a:r>
                        <a:rPr lang="fr-FR" sz="1800" b="1" dirty="0">
                          <a:solidFill>
                            <a:srgbClr val="000000"/>
                          </a:solidFill>
                          <a:effectLst/>
                          <a:latin typeface="Arial"/>
                          <a:ea typeface="Times New Roman"/>
                          <a:cs typeface="Times New Roman"/>
                        </a:rPr>
                        <a:t>753 </a:t>
                      </a:r>
                      <a:r>
                        <a:rPr lang="fr-FR" sz="1800" b="1" dirty="0" smtClean="0">
                          <a:solidFill>
                            <a:srgbClr val="000000"/>
                          </a:solidFill>
                          <a:effectLst/>
                          <a:latin typeface="Arial"/>
                          <a:ea typeface="Times New Roman"/>
                          <a:cs typeface="Times New Roman"/>
                        </a:rPr>
                        <a:t>243</a:t>
                      </a:r>
                    </a:p>
                    <a:p>
                      <a:pPr indent="0" algn="r">
                        <a:spcAft>
                          <a:spcPts val="0"/>
                        </a:spcAft>
                      </a:pPr>
                      <a:endParaRPr lang="fr-FR" sz="1800" b="1" dirty="0" smtClean="0">
                        <a:solidFill>
                          <a:srgbClr val="000000"/>
                        </a:solidFill>
                        <a:effectLst/>
                        <a:latin typeface="Arial"/>
                        <a:ea typeface="Times New Roman"/>
                        <a:cs typeface="Times New Roman"/>
                      </a:endParaRPr>
                    </a:p>
                    <a:p>
                      <a:pPr indent="0" algn="r">
                        <a:spcAft>
                          <a:spcPts val="0"/>
                        </a:spcAft>
                      </a:pPr>
                      <a:r>
                        <a:rPr lang="fr-FR" sz="1800" b="1" dirty="0" smtClean="0">
                          <a:solidFill>
                            <a:srgbClr val="000000"/>
                          </a:solidFill>
                          <a:effectLst/>
                          <a:latin typeface="Arial"/>
                          <a:ea typeface="Times New Roman"/>
                          <a:cs typeface="Times New Roman"/>
                        </a:rPr>
                        <a:t>13,9%</a:t>
                      </a:r>
                      <a:endParaRPr lang="fr-FR" sz="1400" dirty="0">
                        <a:effectLst/>
                        <a:latin typeface="Times"/>
                        <a:ea typeface="Times"/>
                        <a:cs typeface="Times New Roman"/>
                      </a:endParaRPr>
                    </a:p>
                  </a:txBody>
                  <a:tcPr marL="44450" marR="44450" marT="0" marB="0" anchor="ctr"/>
                </a:tc>
                <a:tc>
                  <a:txBody>
                    <a:bodyPr/>
                    <a:lstStyle/>
                    <a:p>
                      <a:pPr indent="0" algn="r">
                        <a:spcAft>
                          <a:spcPts val="0"/>
                        </a:spcAft>
                      </a:pPr>
                      <a:r>
                        <a:rPr lang="fr-FR" sz="1800" b="1" dirty="0">
                          <a:solidFill>
                            <a:srgbClr val="000000"/>
                          </a:solidFill>
                          <a:effectLst/>
                          <a:latin typeface="Arial"/>
                          <a:ea typeface="Times New Roman"/>
                          <a:cs typeface="Times New Roman"/>
                        </a:rPr>
                        <a:t>344 </a:t>
                      </a:r>
                      <a:r>
                        <a:rPr lang="fr-FR" sz="1800" b="1" dirty="0" smtClean="0">
                          <a:solidFill>
                            <a:srgbClr val="000000"/>
                          </a:solidFill>
                          <a:effectLst/>
                          <a:latin typeface="Arial"/>
                          <a:ea typeface="Times New Roman"/>
                          <a:cs typeface="Times New Roman"/>
                        </a:rPr>
                        <a:t>861</a:t>
                      </a:r>
                    </a:p>
                    <a:p>
                      <a:pPr indent="0" algn="r">
                        <a:spcAft>
                          <a:spcPts val="0"/>
                        </a:spcAft>
                      </a:pPr>
                      <a:endParaRPr lang="fr-FR" sz="1800" b="1" dirty="0" smtClean="0">
                        <a:solidFill>
                          <a:srgbClr val="000000"/>
                        </a:solidFill>
                        <a:effectLst/>
                        <a:latin typeface="Arial"/>
                        <a:ea typeface="Times New Roman"/>
                        <a:cs typeface="Times New Roman"/>
                      </a:endParaRPr>
                    </a:p>
                    <a:p>
                      <a:pPr indent="0" algn="r">
                        <a:spcAft>
                          <a:spcPts val="0"/>
                        </a:spcAft>
                      </a:pPr>
                      <a:r>
                        <a:rPr lang="fr-FR" sz="1800" b="1" dirty="0" smtClean="0">
                          <a:solidFill>
                            <a:srgbClr val="000000"/>
                          </a:solidFill>
                          <a:effectLst/>
                          <a:latin typeface="Arial"/>
                          <a:ea typeface="Times New Roman"/>
                          <a:cs typeface="Times New Roman"/>
                        </a:rPr>
                        <a:t>11,7%</a:t>
                      </a:r>
                      <a:endParaRPr lang="fr-FR" sz="1400" dirty="0">
                        <a:effectLst/>
                        <a:latin typeface="Times"/>
                        <a:ea typeface="Times"/>
                        <a:cs typeface="Times New Roman"/>
                      </a:endParaRPr>
                    </a:p>
                  </a:txBody>
                  <a:tcPr marL="44450" marR="44450" marT="0" marB="0" anchor="ctr"/>
                </a:tc>
                <a:tc>
                  <a:txBody>
                    <a:bodyPr/>
                    <a:lstStyle/>
                    <a:p>
                      <a:pPr indent="0" algn="r">
                        <a:spcAft>
                          <a:spcPts val="0"/>
                        </a:spcAft>
                      </a:pPr>
                      <a:r>
                        <a:rPr lang="fr-FR" sz="1800" b="1" dirty="0">
                          <a:solidFill>
                            <a:srgbClr val="FF0000"/>
                          </a:solidFill>
                          <a:effectLst/>
                          <a:latin typeface="Arial"/>
                          <a:ea typeface="Times New Roman"/>
                          <a:cs typeface="Times New Roman"/>
                        </a:rPr>
                        <a:t>1 165 </a:t>
                      </a:r>
                      <a:r>
                        <a:rPr lang="fr-FR" sz="1800" b="1" dirty="0" smtClean="0">
                          <a:solidFill>
                            <a:srgbClr val="FF0000"/>
                          </a:solidFill>
                          <a:effectLst/>
                          <a:latin typeface="Arial"/>
                          <a:ea typeface="Times New Roman"/>
                          <a:cs typeface="Times New Roman"/>
                        </a:rPr>
                        <a:t>668</a:t>
                      </a:r>
                    </a:p>
                    <a:p>
                      <a:pPr indent="0" algn="r">
                        <a:spcAft>
                          <a:spcPts val="0"/>
                        </a:spcAft>
                      </a:pPr>
                      <a:endParaRPr lang="fr-FR" sz="1800" b="1" dirty="0" smtClean="0">
                        <a:solidFill>
                          <a:srgbClr val="000000"/>
                        </a:solidFill>
                        <a:effectLst/>
                        <a:latin typeface="Arial"/>
                        <a:ea typeface="Times New Roman"/>
                        <a:cs typeface="Times New Roman"/>
                      </a:endParaRPr>
                    </a:p>
                    <a:p>
                      <a:pPr indent="0" algn="r">
                        <a:spcAft>
                          <a:spcPts val="0"/>
                        </a:spcAft>
                      </a:pPr>
                      <a:r>
                        <a:rPr lang="fr-FR" sz="1800" b="1" dirty="0" smtClean="0">
                          <a:solidFill>
                            <a:srgbClr val="FF0000"/>
                          </a:solidFill>
                          <a:effectLst/>
                          <a:latin typeface="Arial"/>
                          <a:ea typeface="Times New Roman"/>
                          <a:cs typeface="Times New Roman"/>
                        </a:rPr>
                        <a:t>12,5%</a:t>
                      </a:r>
                      <a:endParaRPr lang="fr-FR" sz="1400" dirty="0">
                        <a:solidFill>
                          <a:srgbClr val="FF0000"/>
                        </a:solidFill>
                        <a:effectLst/>
                        <a:latin typeface="Times"/>
                        <a:ea typeface="Times"/>
                        <a:cs typeface="Times New Roman"/>
                      </a:endParaRPr>
                    </a:p>
                  </a:txBody>
                  <a:tcPr marL="44450" marR="44450" marT="0" marB="0" anchor="ctr"/>
                </a:tc>
              </a:tr>
              <a:tr h="994601">
                <a:tc>
                  <a:txBody>
                    <a:bodyPr/>
                    <a:lstStyle/>
                    <a:p>
                      <a:pPr indent="0">
                        <a:spcAft>
                          <a:spcPts val="0"/>
                        </a:spcAft>
                      </a:pPr>
                      <a:r>
                        <a:rPr lang="fr-FR" sz="1800" b="1">
                          <a:solidFill>
                            <a:srgbClr val="000000"/>
                          </a:solidFill>
                          <a:effectLst/>
                          <a:latin typeface="Arial"/>
                          <a:ea typeface="Times New Roman"/>
                          <a:cs typeface="Times New Roman"/>
                        </a:rPr>
                        <a:t>Bénévoles hors organisations </a:t>
                      </a:r>
                      <a:r>
                        <a:rPr lang="fr-FR" sz="1800">
                          <a:solidFill>
                            <a:srgbClr val="000000"/>
                          </a:solidFill>
                          <a:effectLst/>
                          <a:latin typeface="Arial"/>
                          <a:ea typeface="Times New Roman"/>
                          <a:cs typeface="Times New Roman"/>
                        </a:rPr>
                        <a:t>(« direct »)</a:t>
                      </a:r>
                      <a:endParaRPr lang="fr-FR" sz="1400">
                        <a:effectLst/>
                        <a:latin typeface="Times"/>
                        <a:ea typeface="Times"/>
                        <a:cs typeface="Times New Roman"/>
                      </a:endParaRPr>
                    </a:p>
                  </a:txBody>
                  <a:tcPr marL="44450" marR="44450" marT="0" marB="0" anchor="ctr"/>
                </a:tc>
                <a:tc>
                  <a:txBody>
                    <a:bodyPr/>
                    <a:lstStyle/>
                    <a:p>
                      <a:pPr indent="0">
                        <a:spcAft>
                          <a:spcPts val="0"/>
                        </a:spcAft>
                      </a:pPr>
                      <a:r>
                        <a:rPr lang="fr-FR" sz="1800" b="0" dirty="0" smtClean="0">
                          <a:solidFill>
                            <a:srgbClr val="000000"/>
                          </a:solidFill>
                          <a:effectLst/>
                          <a:latin typeface="Arial"/>
                          <a:ea typeface="Times New Roman"/>
                          <a:cs typeface="Times New Roman"/>
                        </a:rPr>
                        <a:t>Nombre</a:t>
                      </a:r>
                    </a:p>
                    <a:p>
                      <a:pPr indent="0">
                        <a:spcAft>
                          <a:spcPts val="0"/>
                        </a:spcAft>
                      </a:pPr>
                      <a:endParaRPr lang="fr-FR" sz="1800" b="0" dirty="0" smtClean="0">
                        <a:solidFill>
                          <a:srgbClr val="000000"/>
                        </a:solidFill>
                        <a:effectLst/>
                        <a:latin typeface="Arial"/>
                        <a:ea typeface="Times New Roman"/>
                        <a:cs typeface="Times New Roman"/>
                      </a:endParaRPr>
                    </a:p>
                    <a:p>
                      <a:pPr indent="0">
                        <a:spcAft>
                          <a:spcPts val="0"/>
                        </a:spcAft>
                      </a:pPr>
                      <a:r>
                        <a:rPr lang="fr-FR" sz="1800" b="0" dirty="0" smtClean="0">
                          <a:solidFill>
                            <a:srgbClr val="000000"/>
                          </a:solidFill>
                          <a:effectLst/>
                          <a:latin typeface="Arial"/>
                          <a:ea typeface="Times New Roman"/>
                          <a:cs typeface="Times New Roman"/>
                        </a:rPr>
                        <a:t>% population</a:t>
                      </a:r>
                      <a:endParaRPr lang="fr-FR" sz="1400" b="0" dirty="0">
                        <a:effectLst/>
                        <a:latin typeface="Times"/>
                        <a:ea typeface="Times"/>
                        <a:cs typeface="Times New Roman"/>
                      </a:endParaRPr>
                    </a:p>
                  </a:txBody>
                  <a:tcPr marL="44450" marR="44450" marT="0" marB="0" anchor="ctr"/>
                </a:tc>
                <a:tc>
                  <a:txBody>
                    <a:bodyPr/>
                    <a:lstStyle/>
                    <a:p>
                      <a:pPr indent="0" algn="r">
                        <a:spcAft>
                          <a:spcPts val="0"/>
                        </a:spcAft>
                      </a:pPr>
                      <a:r>
                        <a:rPr lang="fr-FR" sz="1800" dirty="0">
                          <a:solidFill>
                            <a:srgbClr val="000000"/>
                          </a:solidFill>
                          <a:effectLst/>
                          <a:latin typeface="Arial"/>
                          <a:ea typeface="Times New Roman"/>
                          <a:cs typeface="Times New Roman"/>
                        </a:rPr>
                        <a:t>72 </a:t>
                      </a:r>
                      <a:r>
                        <a:rPr lang="fr-FR" sz="1800" dirty="0" smtClean="0">
                          <a:solidFill>
                            <a:srgbClr val="000000"/>
                          </a:solidFill>
                          <a:effectLst/>
                          <a:latin typeface="Arial"/>
                          <a:ea typeface="Times New Roman"/>
                          <a:cs typeface="Times New Roman"/>
                        </a:rPr>
                        <a:t>211</a:t>
                      </a:r>
                    </a:p>
                    <a:p>
                      <a:pPr indent="0" algn="r">
                        <a:spcAft>
                          <a:spcPts val="0"/>
                        </a:spcAft>
                      </a:pPr>
                      <a:endParaRPr lang="fr-FR" sz="1800" dirty="0" smtClean="0">
                        <a:solidFill>
                          <a:srgbClr val="000000"/>
                        </a:solidFill>
                        <a:effectLst/>
                        <a:latin typeface="Arial"/>
                        <a:ea typeface="Times New Roman"/>
                        <a:cs typeface="Times New Roman"/>
                      </a:endParaRPr>
                    </a:p>
                    <a:p>
                      <a:pPr indent="0" algn="r">
                        <a:spcAft>
                          <a:spcPts val="0"/>
                        </a:spcAft>
                      </a:pPr>
                      <a:r>
                        <a:rPr lang="fr-FR" sz="1800" dirty="0" smtClean="0">
                          <a:solidFill>
                            <a:srgbClr val="000000"/>
                          </a:solidFill>
                          <a:effectLst/>
                          <a:latin typeface="Arial"/>
                          <a:ea typeface="Times New Roman"/>
                          <a:cs typeface="Times New Roman"/>
                        </a:rPr>
                        <a:t>7,7%</a:t>
                      </a:r>
                      <a:endParaRPr lang="fr-FR" sz="1400" dirty="0">
                        <a:effectLst/>
                        <a:latin typeface="Times"/>
                        <a:ea typeface="Times"/>
                        <a:cs typeface="Times New Roman"/>
                      </a:endParaRPr>
                    </a:p>
                  </a:txBody>
                  <a:tcPr marL="44450" marR="44450" marT="0" marB="0" anchor="ctr"/>
                </a:tc>
                <a:tc>
                  <a:txBody>
                    <a:bodyPr/>
                    <a:lstStyle/>
                    <a:p>
                      <a:pPr indent="0" algn="r">
                        <a:spcAft>
                          <a:spcPts val="0"/>
                        </a:spcAft>
                      </a:pPr>
                      <a:r>
                        <a:rPr lang="fr-FR" sz="1800" dirty="0">
                          <a:solidFill>
                            <a:srgbClr val="000000"/>
                          </a:solidFill>
                          <a:effectLst/>
                          <a:latin typeface="Arial"/>
                          <a:ea typeface="Times New Roman"/>
                          <a:cs typeface="Times New Roman"/>
                        </a:rPr>
                        <a:t>329 </a:t>
                      </a:r>
                      <a:r>
                        <a:rPr lang="fr-FR" sz="1800" dirty="0" smtClean="0">
                          <a:solidFill>
                            <a:srgbClr val="000000"/>
                          </a:solidFill>
                          <a:effectLst/>
                          <a:latin typeface="Arial"/>
                          <a:ea typeface="Times New Roman"/>
                          <a:cs typeface="Times New Roman"/>
                        </a:rPr>
                        <a:t>815</a:t>
                      </a:r>
                    </a:p>
                    <a:p>
                      <a:pPr indent="0" algn="r">
                        <a:spcAft>
                          <a:spcPts val="0"/>
                        </a:spcAft>
                      </a:pPr>
                      <a:endParaRPr lang="fr-FR" sz="1800" dirty="0" smtClean="0">
                        <a:solidFill>
                          <a:srgbClr val="000000"/>
                        </a:solidFill>
                        <a:effectLst/>
                        <a:latin typeface="Arial"/>
                        <a:ea typeface="Times New Roman"/>
                        <a:cs typeface="Times New Roman"/>
                      </a:endParaRPr>
                    </a:p>
                    <a:p>
                      <a:pPr indent="0" algn="r">
                        <a:spcAft>
                          <a:spcPts val="0"/>
                        </a:spcAft>
                      </a:pPr>
                      <a:r>
                        <a:rPr lang="fr-FR" sz="1800" dirty="0" smtClean="0">
                          <a:solidFill>
                            <a:srgbClr val="000000"/>
                          </a:solidFill>
                          <a:effectLst/>
                          <a:latin typeface="Arial"/>
                          <a:ea typeface="Times New Roman"/>
                          <a:cs typeface="Times New Roman"/>
                        </a:rPr>
                        <a:t>6,1%</a:t>
                      </a:r>
                      <a:endParaRPr lang="fr-FR" sz="1400" dirty="0">
                        <a:effectLst/>
                        <a:latin typeface="Times"/>
                        <a:ea typeface="Times"/>
                        <a:cs typeface="Times New Roman"/>
                      </a:endParaRPr>
                    </a:p>
                  </a:txBody>
                  <a:tcPr marL="44450" marR="44450" marT="0" marB="0" anchor="ctr"/>
                </a:tc>
                <a:tc>
                  <a:txBody>
                    <a:bodyPr/>
                    <a:lstStyle/>
                    <a:p>
                      <a:pPr indent="0" algn="r">
                        <a:spcAft>
                          <a:spcPts val="0"/>
                        </a:spcAft>
                      </a:pPr>
                      <a:r>
                        <a:rPr lang="fr-FR" sz="1800" dirty="0">
                          <a:solidFill>
                            <a:srgbClr val="000000"/>
                          </a:solidFill>
                          <a:effectLst/>
                          <a:latin typeface="Arial"/>
                          <a:ea typeface="Times New Roman"/>
                          <a:cs typeface="Times New Roman"/>
                        </a:rPr>
                        <a:t>233 </a:t>
                      </a:r>
                      <a:r>
                        <a:rPr lang="fr-FR" sz="1800" dirty="0" smtClean="0">
                          <a:solidFill>
                            <a:srgbClr val="000000"/>
                          </a:solidFill>
                          <a:effectLst/>
                          <a:latin typeface="Arial"/>
                          <a:ea typeface="Times New Roman"/>
                          <a:cs typeface="Times New Roman"/>
                        </a:rPr>
                        <a:t>090</a:t>
                      </a:r>
                    </a:p>
                    <a:p>
                      <a:pPr indent="0" algn="r">
                        <a:spcAft>
                          <a:spcPts val="0"/>
                        </a:spcAft>
                      </a:pPr>
                      <a:endParaRPr lang="fr-FR" sz="1800" dirty="0" smtClean="0">
                        <a:solidFill>
                          <a:srgbClr val="000000"/>
                        </a:solidFill>
                        <a:effectLst/>
                        <a:latin typeface="Arial"/>
                        <a:ea typeface="Times New Roman"/>
                        <a:cs typeface="Times New Roman"/>
                      </a:endParaRPr>
                    </a:p>
                    <a:p>
                      <a:pPr indent="0" algn="r">
                        <a:spcAft>
                          <a:spcPts val="0"/>
                        </a:spcAft>
                      </a:pPr>
                      <a:r>
                        <a:rPr lang="fr-FR" sz="1800" dirty="0" smtClean="0">
                          <a:solidFill>
                            <a:srgbClr val="000000"/>
                          </a:solidFill>
                          <a:effectLst/>
                          <a:latin typeface="Arial"/>
                          <a:ea typeface="Times New Roman"/>
                          <a:cs typeface="Times New Roman"/>
                        </a:rPr>
                        <a:t>7,9%</a:t>
                      </a:r>
                      <a:endParaRPr lang="fr-FR" sz="1400" dirty="0">
                        <a:effectLst/>
                        <a:latin typeface="Times"/>
                        <a:ea typeface="Times"/>
                        <a:cs typeface="Times New Roman"/>
                      </a:endParaRPr>
                    </a:p>
                  </a:txBody>
                  <a:tcPr marL="44450" marR="44450" marT="0" marB="0" anchor="ctr"/>
                </a:tc>
                <a:tc>
                  <a:txBody>
                    <a:bodyPr/>
                    <a:lstStyle/>
                    <a:p>
                      <a:pPr indent="0" algn="r">
                        <a:spcAft>
                          <a:spcPts val="0"/>
                        </a:spcAft>
                      </a:pPr>
                      <a:r>
                        <a:rPr lang="fr-FR" sz="1800" dirty="0">
                          <a:solidFill>
                            <a:srgbClr val="000000"/>
                          </a:solidFill>
                          <a:effectLst/>
                          <a:latin typeface="Arial"/>
                          <a:ea typeface="Times New Roman"/>
                          <a:cs typeface="Times New Roman"/>
                        </a:rPr>
                        <a:t>635 </a:t>
                      </a:r>
                      <a:r>
                        <a:rPr lang="fr-FR" sz="1800" dirty="0" smtClean="0">
                          <a:solidFill>
                            <a:srgbClr val="000000"/>
                          </a:solidFill>
                          <a:effectLst/>
                          <a:latin typeface="Arial"/>
                          <a:ea typeface="Times New Roman"/>
                          <a:cs typeface="Times New Roman"/>
                        </a:rPr>
                        <a:t>116</a:t>
                      </a:r>
                    </a:p>
                    <a:p>
                      <a:pPr indent="0" algn="r">
                        <a:spcAft>
                          <a:spcPts val="0"/>
                        </a:spcAft>
                      </a:pPr>
                      <a:endParaRPr lang="fr-FR" sz="1800" dirty="0" smtClean="0">
                        <a:solidFill>
                          <a:srgbClr val="000000"/>
                        </a:solidFill>
                        <a:effectLst/>
                        <a:latin typeface="Arial"/>
                        <a:ea typeface="Times New Roman"/>
                        <a:cs typeface="Times New Roman"/>
                      </a:endParaRPr>
                    </a:p>
                    <a:p>
                      <a:pPr indent="0" algn="r">
                        <a:spcAft>
                          <a:spcPts val="0"/>
                        </a:spcAft>
                      </a:pPr>
                      <a:r>
                        <a:rPr lang="fr-FR" sz="1800" dirty="0" smtClean="0">
                          <a:solidFill>
                            <a:srgbClr val="000000"/>
                          </a:solidFill>
                          <a:effectLst/>
                          <a:latin typeface="Arial"/>
                          <a:ea typeface="Times New Roman"/>
                          <a:cs typeface="Times New Roman"/>
                        </a:rPr>
                        <a:t>6,8%</a:t>
                      </a:r>
                      <a:endParaRPr lang="fr-FR" sz="1400" dirty="0">
                        <a:effectLst/>
                        <a:latin typeface="Times"/>
                        <a:ea typeface="Times"/>
                        <a:cs typeface="Times New Roman"/>
                      </a:endParaRPr>
                    </a:p>
                  </a:txBody>
                  <a:tcPr marL="44450" marR="44450" marT="0" marB="0" anchor="ctr"/>
                </a:tc>
              </a:tr>
              <a:tr h="994601">
                <a:tc>
                  <a:txBody>
                    <a:bodyPr/>
                    <a:lstStyle/>
                    <a:p>
                      <a:pPr indent="0">
                        <a:spcAft>
                          <a:spcPts val="0"/>
                        </a:spcAft>
                      </a:pPr>
                      <a:r>
                        <a:rPr lang="fr-FR" sz="1800" b="1" i="1" dirty="0" smtClean="0">
                          <a:effectLst/>
                          <a:latin typeface="Wingdings"/>
                          <a:ea typeface="Wingdings"/>
                          <a:cs typeface="Wingdings"/>
                          <a:sym typeface="Wingdings"/>
                        </a:rPr>
                        <a:t></a:t>
                      </a:r>
                      <a:r>
                        <a:rPr lang="fr-FR" sz="1800" b="1" i="1" dirty="0" smtClean="0">
                          <a:effectLst/>
                          <a:latin typeface="Arial"/>
                          <a:ea typeface="Times"/>
                          <a:cs typeface="Times New Roman"/>
                        </a:rPr>
                        <a:t> </a:t>
                      </a:r>
                      <a:r>
                        <a:rPr lang="fr-FR" sz="1800" b="1" i="1" dirty="0">
                          <a:solidFill>
                            <a:srgbClr val="000000"/>
                          </a:solidFill>
                          <a:effectLst/>
                          <a:latin typeface="Arial"/>
                          <a:ea typeface="Times New Roman"/>
                          <a:cs typeface="Times New Roman"/>
                        </a:rPr>
                        <a:t>Total des bénévoles</a:t>
                      </a:r>
                      <a:endParaRPr lang="fr-FR" sz="1400" dirty="0">
                        <a:effectLst/>
                        <a:latin typeface="Times"/>
                        <a:ea typeface="Times"/>
                        <a:cs typeface="Times New Roman"/>
                      </a:endParaRPr>
                    </a:p>
                  </a:txBody>
                  <a:tcPr marL="44450" marR="44450" marT="0" marB="0" anchor="ctr"/>
                </a:tc>
                <a:tc>
                  <a:txBody>
                    <a:bodyPr/>
                    <a:lstStyle/>
                    <a:p>
                      <a:pPr indent="0">
                        <a:spcAft>
                          <a:spcPts val="0"/>
                        </a:spcAft>
                      </a:pPr>
                      <a:r>
                        <a:rPr lang="fr-FR" sz="1800" b="1" dirty="0" smtClean="0">
                          <a:solidFill>
                            <a:srgbClr val="000000"/>
                          </a:solidFill>
                          <a:effectLst/>
                          <a:latin typeface="Arial"/>
                          <a:ea typeface="Times New Roman"/>
                          <a:cs typeface="Times New Roman"/>
                        </a:rPr>
                        <a:t>Nombre</a:t>
                      </a:r>
                    </a:p>
                    <a:p>
                      <a:pPr indent="0">
                        <a:spcAft>
                          <a:spcPts val="0"/>
                        </a:spcAft>
                      </a:pPr>
                      <a:endParaRPr lang="fr-FR" sz="1800" b="1" dirty="0" smtClean="0">
                        <a:solidFill>
                          <a:srgbClr val="000000"/>
                        </a:solidFill>
                        <a:effectLst/>
                        <a:latin typeface="Arial"/>
                        <a:ea typeface="Times New Roman"/>
                        <a:cs typeface="Times New Roman"/>
                      </a:endParaRPr>
                    </a:p>
                    <a:p>
                      <a:pPr indent="0">
                        <a:spcAft>
                          <a:spcPts val="0"/>
                        </a:spcAft>
                      </a:pPr>
                      <a:r>
                        <a:rPr lang="fr-FR" sz="1800" b="1" dirty="0" smtClean="0">
                          <a:solidFill>
                            <a:srgbClr val="000000"/>
                          </a:solidFill>
                          <a:effectLst/>
                          <a:latin typeface="Arial"/>
                          <a:ea typeface="Times New Roman"/>
                          <a:cs typeface="Times New Roman"/>
                        </a:rPr>
                        <a:t>% population</a:t>
                      </a:r>
                      <a:endParaRPr lang="fr-FR" sz="1400" b="1" dirty="0">
                        <a:effectLst/>
                        <a:latin typeface="Times"/>
                        <a:ea typeface="Times"/>
                        <a:cs typeface="Times New Roman"/>
                      </a:endParaRPr>
                    </a:p>
                  </a:txBody>
                  <a:tcPr marL="44450" marR="44450" marT="0" marB="0" anchor="ctr"/>
                </a:tc>
                <a:tc>
                  <a:txBody>
                    <a:bodyPr/>
                    <a:lstStyle/>
                    <a:p>
                      <a:pPr indent="0" algn="r">
                        <a:spcAft>
                          <a:spcPts val="0"/>
                        </a:spcAft>
                      </a:pPr>
                      <a:r>
                        <a:rPr lang="fr-FR" sz="1800" b="1" dirty="0">
                          <a:solidFill>
                            <a:srgbClr val="000000"/>
                          </a:solidFill>
                          <a:effectLst/>
                          <a:latin typeface="Arial"/>
                          <a:ea typeface="Times New Roman"/>
                          <a:cs typeface="Times New Roman"/>
                        </a:rPr>
                        <a:t>139 </a:t>
                      </a:r>
                      <a:r>
                        <a:rPr lang="fr-FR" sz="1800" b="1" dirty="0" smtClean="0">
                          <a:solidFill>
                            <a:srgbClr val="000000"/>
                          </a:solidFill>
                          <a:effectLst/>
                          <a:latin typeface="Arial"/>
                          <a:ea typeface="Times New Roman"/>
                          <a:cs typeface="Times New Roman"/>
                        </a:rPr>
                        <a:t>775</a:t>
                      </a:r>
                    </a:p>
                    <a:p>
                      <a:pPr indent="0" algn="r">
                        <a:spcAft>
                          <a:spcPts val="0"/>
                        </a:spcAft>
                      </a:pPr>
                      <a:endParaRPr lang="fr-FR" sz="1800" b="1" dirty="0" smtClean="0">
                        <a:solidFill>
                          <a:srgbClr val="000000"/>
                        </a:solidFill>
                        <a:effectLst/>
                        <a:latin typeface="Arial"/>
                        <a:ea typeface="Times New Roman"/>
                        <a:cs typeface="Times New Roman"/>
                      </a:endParaRPr>
                    </a:p>
                    <a:p>
                      <a:pPr indent="0" algn="r">
                        <a:spcAft>
                          <a:spcPts val="0"/>
                        </a:spcAft>
                      </a:pPr>
                      <a:r>
                        <a:rPr lang="fr-FR" sz="1800" b="1" dirty="0" smtClean="0">
                          <a:solidFill>
                            <a:srgbClr val="000000"/>
                          </a:solidFill>
                          <a:effectLst/>
                          <a:latin typeface="Arial"/>
                          <a:ea typeface="Times New Roman"/>
                          <a:cs typeface="Times New Roman"/>
                        </a:rPr>
                        <a:t>14,8%</a:t>
                      </a:r>
                      <a:endParaRPr lang="fr-FR" sz="1400" dirty="0">
                        <a:effectLst/>
                        <a:latin typeface="Times"/>
                        <a:ea typeface="Times"/>
                        <a:cs typeface="Times New Roman"/>
                      </a:endParaRPr>
                    </a:p>
                  </a:txBody>
                  <a:tcPr marL="44450" marR="44450" marT="0" marB="0" anchor="ctr"/>
                </a:tc>
                <a:tc>
                  <a:txBody>
                    <a:bodyPr/>
                    <a:lstStyle/>
                    <a:p>
                      <a:pPr indent="0" algn="r">
                        <a:spcAft>
                          <a:spcPts val="0"/>
                        </a:spcAft>
                      </a:pPr>
                      <a:r>
                        <a:rPr lang="fr-FR" sz="1800" b="1" dirty="0">
                          <a:solidFill>
                            <a:srgbClr val="000000"/>
                          </a:solidFill>
                          <a:effectLst/>
                          <a:latin typeface="Arial"/>
                          <a:ea typeface="Times New Roman"/>
                          <a:cs typeface="Times New Roman"/>
                        </a:rPr>
                        <a:t>1 083 </a:t>
                      </a:r>
                      <a:r>
                        <a:rPr lang="fr-FR" sz="1800" b="1" dirty="0" smtClean="0">
                          <a:solidFill>
                            <a:srgbClr val="000000"/>
                          </a:solidFill>
                          <a:effectLst/>
                          <a:latin typeface="Arial"/>
                          <a:ea typeface="Times New Roman"/>
                          <a:cs typeface="Times New Roman"/>
                        </a:rPr>
                        <a:t>058</a:t>
                      </a:r>
                    </a:p>
                    <a:p>
                      <a:pPr indent="0" algn="r">
                        <a:spcAft>
                          <a:spcPts val="0"/>
                        </a:spcAft>
                      </a:pPr>
                      <a:endParaRPr lang="fr-FR" sz="1800" b="1" dirty="0" smtClean="0">
                        <a:solidFill>
                          <a:srgbClr val="000000"/>
                        </a:solidFill>
                        <a:effectLst/>
                        <a:latin typeface="Arial"/>
                        <a:ea typeface="Times New Roman"/>
                        <a:cs typeface="Times New Roman"/>
                      </a:endParaRPr>
                    </a:p>
                    <a:p>
                      <a:pPr indent="0" algn="r">
                        <a:spcAft>
                          <a:spcPts val="0"/>
                        </a:spcAft>
                      </a:pPr>
                      <a:r>
                        <a:rPr lang="fr-FR" sz="1800" b="1" dirty="0" smtClean="0">
                          <a:solidFill>
                            <a:srgbClr val="000000"/>
                          </a:solidFill>
                          <a:effectLst/>
                          <a:latin typeface="Arial"/>
                          <a:ea typeface="Times New Roman"/>
                          <a:cs typeface="Times New Roman"/>
                        </a:rPr>
                        <a:t>20,1%</a:t>
                      </a:r>
                      <a:endParaRPr lang="fr-FR" sz="1400" dirty="0">
                        <a:effectLst/>
                        <a:latin typeface="Times"/>
                        <a:ea typeface="Times"/>
                        <a:cs typeface="Times New Roman"/>
                      </a:endParaRPr>
                    </a:p>
                  </a:txBody>
                  <a:tcPr marL="44450" marR="44450" marT="0" marB="0" anchor="ctr"/>
                </a:tc>
                <a:tc>
                  <a:txBody>
                    <a:bodyPr/>
                    <a:lstStyle/>
                    <a:p>
                      <a:pPr indent="0" algn="r">
                        <a:spcAft>
                          <a:spcPts val="0"/>
                        </a:spcAft>
                      </a:pPr>
                      <a:r>
                        <a:rPr lang="fr-FR" sz="1800" b="1" dirty="0">
                          <a:solidFill>
                            <a:srgbClr val="000000"/>
                          </a:solidFill>
                          <a:effectLst/>
                          <a:latin typeface="Arial"/>
                          <a:ea typeface="Times New Roman"/>
                          <a:cs typeface="Times New Roman"/>
                        </a:rPr>
                        <a:t>577 </a:t>
                      </a:r>
                      <a:r>
                        <a:rPr lang="fr-FR" sz="1800" b="1" dirty="0" smtClean="0">
                          <a:solidFill>
                            <a:srgbClr val="000000"/>
                          </a:solidFill>
                          <a:effectLst/>
                          <a:latin typeface="Arial"/>
                          <a:ea typeface="Times New Roman"/>
                          <a:cs typeface="Times New Roman"/>
                        </a:rPr>
                        <a:t>951</a:t>
                      </a:r>
                    </a:p>
                    <a:p>
                      <a:pPr indent="0" algn="r">
                        <a:spcAft>
                          <a:spcPts val="0"/>
                        </a:spcAft>
                      </a:pPr>
                      <a:endParaRPr lang="fr-FR" sz="1800" b="1" dirty="0" smtClean="0">
                        <a:solidFill>
                          <a:srgbClr val="000000"/>
                        </a:solidFill>
                        <a:effectLst/>
                        <a:latin typeface="Arial"/>
                        <a:ea typeface="Times New Roman"/>
                        <a:cs typeface="Times New Roman"/>
                      </a:endParaRPr>
                    </a:p>
                    <a:p>
                      <a:pPr indent="0" algn="r">
                        <a:spcAft>
                          <a:spcPts val="0"/>
                        </a:spcAft>
                      </a:pPr>
                      <a:r>
                        <a:rPr lang="fr-FR" sz="1800" b="1" dirty="0" smtClean="0">
                          <a:solidFill>
                            <a:srgbClr val="000000"/>
                          </a:solidFill>
                          <a:effectLst/>
                          <a:latin typeface="Arial"/>
                          <a:ea typeface="Times New Roman"/>
                          <a:cs typeface="Times New Roman"/>
                        </a:rPr>
                        <a:t>19,5%</a:t>
                      </a:r>
                      <a:endParaRPr lang="fr-FR" sz="1400" dirty="0">
                        <a:effectLst/>
                        <a:latin typeface="Times"/>
                        <a:ea typeface="Times"/>
                        <a:cs typeface="Times New Roman"/>
                      </a:endParaRPr>
                    </a:p>
                  </a:txBody>
                  <a:tcPr marL="44450" marR="44450" marT="0" marB="0" anchor="ctr"/>
                </a:tc>
                <a:tc>
                  <a:txBody>
                    <a:bodyPr/>
                    <a:lstStyle/>
                    <a:p>
                      <a:pPr indent="0" algn="r">
                        <a:spcAft>
                          <a:spcPts val="0"/>
                        </a:spcAft>
                      </a:pPr>
                      <a:r>
                        <a:rPr lang="fr-FR" sz="1800" b="1" dirty="0">
                          <a:solidFill>
                            <a:srgbClr val="000000"/>
                          </a:solidFill>
                          <a:effectLst/>
                          <a:latin typeface="Arial"/>
                          <a:ea typeface="Times New Roman"/>
                          <a:cs typeface="Times New Roman"/>
                        </a:rPr>
                        <a:t>1 800 </a:t>
                      </a:r>
                      <a:r>
                        <a:rPr lang="fr-FR" sz="1800" b="1" dirty="0" smtClean="0">
                          <a:solidFill>
                            <a:srgbClr val="000000"/>
                          </a:solidFill>
                          <a:effectLst/>
                          <a:latin typeface="Arial"/>
                          <a:ea typeface="Times New Roman"/>
                          <a:cs typeface="Times New Roman"/>
                        </a:rPr>
                        <a:t>784</a:t>
                      </a:r>
                    </a:p>
                    <a:p>
                      <a:pPr indent="0" algn="r">
                        <a:spcAft>
                          <a:spcPts val="0"/>
                        </a:spcAft>
                      </a:pPr>
                      <a:endParaRPr lang="fr-FR" sz="1800" b="1" dirty="0" smtClean="0">
                        <a:solidFill>
                          <a:srgbClr val="000000"/>
                        </a:solidFill>
                        <a:effectLst/>
                        <a:latin typeface="Arial"/>
                        <a:ea typeface="Times New Roman"/>
                        <a:cs typeface="Times New Roman"/>
                      </a:endParaRPr>
                    </a:p>
                    <a:p>
                      <a:pPr indent="0" algn="r">
                        <a:spcAft>
                          <a:spcPts val="0"/>
                        </a:spcAft>
                      </a:pPr>
                      <a:r>
                        <a:rPr lang="fr-FR" sz="1800" b="1" dirty="0" smtClean="0">
                          <a:solidFill>
                            <a:srgbClr val="000000"/>
                          </a:solidFill>
                          <a:effectLst/>
                          <a:latin typeface="Arial"/>
                          <a:ea typeface="Times New Roman"/>
                          <a:cs typeface="Times New Roman"/>
                        </a:rPr>
                        <a:t>19,4%</a:t>
                      </a:r>
                      <a:endParaRPr lang="fr-FR" sz="1400" dirty="0">
                        <a:effectLst/>
                        <a:latin typeface="Times"/>
                        <a:ea typeface="Times"/>
                        <a:cs typeface="Times New Roman"/>
                      </a:endParaRPr>
                    </a:p>
                  </a:txBody>
                  <a:tcPr marL="44450" marR="44450" marT="0" marB="0" anchor="ct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686423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p:cNvSpPr>
            <a:spLocks noGrp="1"/>
          </p:cNvSpPr>
          <p:nvPr>
            <p:ph type="title"/>
            <p:custDataLst>
              <p:tags r:id="rId1"/>
            </p:custDataLst>
          </p:nvPr>
        </p:nvSpPr>
        <p:spPr>
          <a:xfrm>
            <a:off x="457200" y="773832"/>
            <a:ext cx="8229600" cy="1143000"/>
          </a:xfrm>
        </p:spPr>
        <p:txBody>
          <a:bodyPr>
            <a:normAutofit fontScale="90000"/>
          </a:bodyPr>
          <a:lstStyle/>
          <a:p>
            <a:r>
              <a:rPr lang="fr-FR" dirty="0"/>
              <a:t>Répartition des activités bénévoles par type d’organisation</a:t>
            </a:r>
            <a:br>
              <a:rPr lang="fr-FR" dirty="0"/>
            </a:br>
            <a:endParaRPr lang="fr-FR" dirty="0"/>
          </a:p>
        </p:txBody>
      </p:sp>
      <p:graphicFrame>
        <p:nvGraphicFramePr>
          <p:cNvPr id="6" name="Graphique 5"/>
          <p:cNvGraphicFramePr/>
          <p:nvPr>
            <p:custDataLst>
              <p:tags r:id="rId2"/>
            </p:custDataLst>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177870677"/>
              </p:ext>
            </p:extLst>
          </p:nvPr>
        </p:nvGraphicFramePr>
        <p:xfrm>
          <a:off x="251520" y="404664"/>
          <a:ext cx="8784976" cy="756084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1526509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1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1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1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3"/>
</p:tagLst>
</file>

<file path=ppt/tags/tag1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1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1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3"/>
</p:tagLst>
</file>

<file path=ppt/tags/tag1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4"/>
</p:tagLst>
</file>

<file path=ppt/tags/tag1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5"/>
</p:tagLst>
</file>

<file path=ppt/tags/tag1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6"/>
</p:tagLst>
</file>

<file path=ppt/tags/tag1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2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2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2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2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2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2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2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2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2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2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3"/>
</p:tagLst>
</file>

<file path=ppt/tags/tag3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3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3"/>
</p:tagLst>
</file>

<file path=ppt/tags/tag3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4"/>
</p:tagLst>
</file>

<file path=ppt/tags/tag3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5"/>
</p:tagLst>
</file>

<file path=ppt/tags/tag3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3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3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3"/>
</p:tagLst>
</file>

<file path=ppt/tags/tag3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4"/>
</p:tagLst>
</file>

<file path=ppt/tags/tag3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5"/>
</p:tagLst>
</file>

<file path=ppt/tags/tag3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6"/>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4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4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4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3"/>
</p:tagLst>
</file>

<file path=ppt/tags/tag4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4"/>
</p:tagLst>
</file>

<file path=ppt/tags/tag4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5"/>
</p:tagLst>
</file>

<file path=ppt/tags/tag4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4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4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3"/>
</p:tagLst>
</file>

<file path=ppt/tags/tag4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4"/>
</p:tagLst>
</file>

<file path=ppt/tags/tag4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5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5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3"/>
</p:tagLst>
</file>

<file path=ppt/tags/tag5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4"/>
</p:tagLst>
</file>

<file path=ppt/tags/tag5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5"/>
</p:tagLst>
</file>

<file path=ppt/tags/tag5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6"/>
</p:tagLst>
</file>

<file path=ppt/tags/tag5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7"/>
</p:tagLst>
</file>

<file path=ppt/tags/tag5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8"/>
</p:tagLst>
</file>

<file path=ppt/tags/tag5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5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5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3"/>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6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4"/>
</p:tagLst>
</file>

<file path=ppt/tags/tag6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5"/>
</p:tagLst>
</file>

<file path=ppt/tags/tag6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6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6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6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6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3"/>
</p:tagLst>
</file>

<file path=ppt/tags/tag6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6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6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7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7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3"/>
</p:tagLst>
</file>

<file path=ppt/tags/tag7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7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7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3"/>
</p:tagLst>
</file>

<file path=ppt/tags/tag7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4"/>
</p:tagLst>
</file>

<file path=ppt/tags/tag7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7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7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7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3"/>
</p:tagLst>
</file>

<file path=ppt/tags/tag8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8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8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8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8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1"/>
</p:tagLst>
</file>

<file path=ppt/tags/tag8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2"/>
</p:tagLst>
</file>

<file path=ppt/tags/tag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NUM" val="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tiguït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788</TotalTime>
  <Words>2524</Words>
  <Application>Microsoft Macintosh PowerPoint</Application>
  <PresentationFormat>Présentation à l'écran (4:3)</PresentationFormat>
  <Paragraphs>337</Paragraphs>
  <Slides>27</Slides>
  <Notes>24</Notes>
  <HiddenSlides>0</HiddenSlides>
  <MMClips>0</MMClips>
  <ScaleCrop>false</ScaleCrop>
  <HeadingPairs>
    <vt:vector size="4" baseType="variant">
      <vt:variant>
        <vt:lpstr>Modèle de conception</vt:lpstr>
      </vt:variant>
      <vt:variant>
        <vt:i4>1</vt:i4>
      </vt:variant>
      <vt:variant>
        <vt:lpstr>Titres des diapositives</vt:lpstr>
      </vt:variant>
      <vt:variant>
        <vt:i4>27</vt:i4>
      </vt:variant>
    </vt:vector>
  </HeadingPairs>
  <TitlesOfParts>
    <vt:vector size="28" baseType="lpstr">
      <vt:lpstr>Contiguïté</vt:lpstr>
      <vt:lpstr>Comprendre les évolutions du bénévolat pour mieux agir ensemble Emmeline Orban</vt:lpstr>
      <vt:lpstr>Plan</vt:lpstr>
      <vt:lpstr>1. L’évolution de l’environnement associatif</vt:lpstr>
      <vt:lpstr>1. L’évolution de l’environnement associatif</vt:lpstr>
      <vt:lpstr>1. L’évolution de l’environnement associatif</vt:lpstr>
      <vt:lpstr>1. L’évolution de l’environnement associatif</vt:lpstr>
      <vt:lpstr>2. De moins en moins de volontaires?</vt:lpstr>
      <vt:lpstr>Nombre de bénévoles  et taux de bénévolat</vt:lpstr>
      <vt:lpstr>Répartition des activités bénévoles par type d’organisation </vt:lpstr>
      <vt:lpstr>3. Les « nouveaux » volontaires</vt:lpstr>
      <vt:lpstr>3. Les « nouveaux » volontaires: contexte</vt:lpstr>
      <vt:lpstr>3. Les « nouveaux » volontaires</vt:lpstr>
      <vt:lpstr>3. Les « nouveaux » volontaires</vt:lpstr>
      <vt:lpstr>3. Les « nouveaux » volontaires</vt:lpstr>
      <vt:lpstr>3. Les « nouveaux » volontaires: aussi des avantages!</vt:lpstr>
      <vt:lpstr>« Post-it » et « timbre » (Jacques Ion)</vt:lpstr>
      <vt:lpstr>Age</vt:lpstr>
      <vt:lpstr>Age</vt:lpstr>
      <vt:lpstr>Formation</vt:lpstr>
      <vt:lpstr>Formation</vt:lpstr>
      <vt:lpstr>Profil-type: Il y a un plus haut taux d’engagement bénévole chez…</vt:lpstr>
      <vt:lpstr>Profil-type: Le plus grand nombre de volontaires correspond à…</vt:lpstr>
      <vt:lpstr>Le temps consacré au travail volontaire: données 2015</vt:lpstr>
      <vt:lpstr>Nombre moyen d’heures par bénévole et par an selon le secteur d’activité </vt:lpstr>
      <vt:lpstr>4. Pourquoi s’engage-t-on?</vt:lpstr>
      <vt:lpstr>5. Face à ces constats, les  options :</vt:lpstr>
      <vt:lpstr>5. S’y adapter…</vt:lpstr>
    </vt:vector>
  </TitlesOfParts>
  <Company>UGent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vrijwilligerswerk in België</dc:title>
  <dc:creator>Lesley Hustinx</dc:creator>
  <cp:lastModifiedBy>MacBook ASTRAC</cp:lastModifiedBy>
  <cp:revision>201</cp:revision>
  <dcterms:created xsi:type="dcterms:W3CDTF">2016-02-16T13:40:20Z</dcterms:created>
  <dcterms:modified xsi:type="dcterms:W3CDTF">2016-02-16T14:04:38Z</dcterms:modified>
</cp:coreProperties>
</file>