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9"/>
  </p:notesMasterIdLst>
  <p:sldIdLst>
    <p:sldId id="264" r:id="rId2"/>
    <p:sldId id="256" r:id="rId3"/>
    <p:sldId id="259" r:id="rId4"/>
    <p:sldId id="260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AA638-F295-FF4E-9BBD-7EF9AF17A2D2}" type="datetimeFigureOut">
              <a:rPr lang="fr-FR" smtClean="0"/>
              <a:pPr/>
              <a:t>25/01/16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E8A8F-D2E9-6347-AAEF-8FFE81B3A8A1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E8A8F-D2E9-6347-AAEF-8FFE81B3A8A1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F7F6-DB29-3442-8A48-B90591AF6831}" type="datetimeFigureOut">
              <a:rPr lang="fr-FR" smtClean="0"/>
              <a:pPr/>
              <a:t>25/01/16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215E-C3E8-4A49-80E9-83704AB452F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F7F6-DB29-3442-8A48-B90591AF6831}" type="datetimeFigureOut">
              <a:rPr lang="fr-FR" smtClean="0"/>
              <a:pPr/>
              <a:t>25/01/16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215E-C3E8-4A49-80E9-83704AB452F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F7F6-DB29-3442-8A48-B90591AF6831}" type="datetimeFigureOut">
              <a:rPr lang="fr-FR" smtClean="0"/>
              <a:pPr/>
              <a:t>25/01/16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215E-C3E8-4A49-80E9-83704AB452F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F7F6-DB29-3442-8A48-B90591AF6831}" type="datetimeFigureOut">
              <a:rPr lang="fr-FR" smtClean="0"/>
              <a:pPr/>
              <a:t>25/01/16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215E-C3E8-4A49-80E9-83704AB452F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F7F6-DB29-3442-8A48-B90591AF6831}" type="datetimeFigureOut">
              <a:rPr lang="fr-FR" smtClean="0"/>
              <a:pPr/>
              <a:t>25/01/16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215E-C3E8-4A49-80E9-83704AB452F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F7F6-DB29-3442-8A48-B90591AF6831}" type="datetimeFigureOut">
              <a:rPr lang="fr-FR" smtClean="0"/>
              <a:pPr/>
              <a:t>25/01/16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215E-C3E8-4A49-80E9-83704AB452F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F7F6-DB29-3442-8A48-B90591AF6831}" type="datetimeFigureOut">
              <a:rPr lang="fr-FR" smtClean="0"/>
              <a:pPr/>
              <a:t>25/01/16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215E-C3E8-4A49-80E9-83704AB452F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F7F6-DB29-3442-8A48-B90591AF6831}" type="datetimeFigureOut">
              <a:rPr lang="fr-FR" smtClean="0"/>
              <a:pPr/>
              <a:t>25/01/16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215E-C3E8-4A49-80E9-83704AB452F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F7F6-DB29-3442-8A48-B90591AF6831}" type="datetimeFigureOut">
              <a:rPr lang="fr-FR" smtClean="0"/>
              <a:pPr/>
              <a:t>25/01/16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215E-C3E8-4A49-80E9-83704AB452F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F7F6-DB29-3442-8A48-B90591AF6831}" type="datetimeFigureOut">
              <a:rPr lang="fr-FR" smtClean="0"/>
              <a:pPr/>
              <a:t>25/01/16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215E-C3E8-4A49-80E9-83704AB452F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F7F6-DB29-3442-8A48-B90591AF6831}" type="datetimeFigureOut">
              <a:rPr lang="fr-FR" smtClean="0"/>
              <a:pPr/>
              <a:t>25/01/16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215E-C3E8-4A49-80E9-83704AB452F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F7F6-DB29-3442-8A48-B90591AF6831}" type="datetimeFigureOut">
              <a:rPr lang="fr-FR" smtClean="0"/>
              <a:pPr/>
              <a:t>25/01/16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2215E-C3E8-4A49-80E9-83704AB452F2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04982"/>
            <a:ext cx="8229600" cy="4042798"/>
          </a:xfrm>
        </p:spPr>
        <p:txBody>
          <a:bodyPr>
            <a:normAutofit/>
          </a:bodyPr>
          <a:lstStyle/>
          <a:p>
            <a:r>
              <a:rPr lang="fr-FR" b="1" dirty="0" smtClean="0"/>
              <a:t>IMPACTS DE L’AUSTÉRITÉ SUR LES </a:t>
            </a:r>
            <a:r>
              <a:rPr lang="fr-FR" sz="4000" b="1" dirty="0" smtClean="0">
                <a:latin typeface="Arial"/>
                <a:cs typeface="Arial"/>
              </a:rPr>
              <a:t>CENTRES CULTURELS</a:t>
            </a:r>
            <a:r>
              <a:rPr lang="fr-FR" b="1" dirty="0" smtClean="0">
                <a:latin typeface="Arial"/>
                <a:cs typeface="Arial"/>
              </a:rPr>
              <a:t/>
            </a:r>
            <a:br>
              <a:rPr lang="fr-FR" b="1" dirty="0" smtClean="0">
                <a:latin typeface="Arial"/>
                <a:cs typeface="Arial"/>
              </a:rPr>
            </a:br>
            <a:r>
              <a:rPr lang="fr-FR" b="1" dirty="0" smtClean="0">
                <a:latin typeface="Arial"/>
                <a:cs typeface="Arial"/>
              </a:rPr>
              <a:t/>
            </a:r>
            <a:br>
              <a:rPr lang="fr-FR" b="1" dirty="0" smtClean="0">
                <a:latin typeface="Arial"/>
                <a:cs typeface="Arial"/>
              </a:rPr>
            </a:br>
            <a:r>
              <a:rPr lang="fr-FR" sz="3111" b="1" dirty="0" smtClean="0">
                <a:latin typeface="Arial"/>
                <a:cs typeface="Arial"/>
              </a:rPr>
              <a:t>VERS UN ETAT DES LIEUX</a:t>
            </a:r>
            <a:r>
              <a:rPr lang="fr-FR" sz="3111" dirty="0" smtClean="0">
                <a:latin typeface="Arial"/>
                <a:cs typeface="Arial"/>
              </a:rPr>
              <a:t/>
            </a:r>
            <a:br>
              <a:rPr lang="fr-FR" sz="3111" dirty="0" smtClean="0">
                <a:latin typeface="Arial"/>
                <a:cs typeface="Arial"/>
              </a:rPr>
            </a:br>
            <a:r>
              <a:rPr lang="fr-FR" sz="3111" dirty="0" smtClean="0">
                <a:latin typeface="Arial"/>
                <a:cs typeface="Arial"/>
              </a:rPr>
              <a:t>janvier 2016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6" name="Espace réservé du contenu 5" descr="astrac+text.tif"/>
          <p:cNvPicPr>
            <a:picLocks noGrp="1" noChangeAspect="1"/>
          </p:cNvPicPr>
          <p:nvPr>
            <p:ph idx="1"/>
          </p:nvPr>
        </p:nvPicPr>
        <p:blipFill>
          <a:blip r:embed="rId2"/>
          <a:srcRect t="-11194" b="-11194"/>
          <a:stretch>
            <a:fillRect/>
          </a:stretch>
        </p:blipFill>
        <p:spPr>
          <a:xfrm>
            <a:off x="2330283" y="4847780"/>
            <a:ext cx="4192946" cy="154970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5595" y="-13372"/>
            <a:ext cx="8565672" cy="1150122"/>
          </a:xfrm>
        </p:spPr>
        <p:txBody>
          <a:bodyPr>
            <a:normAutofit/>
          </a:bodyPr>
          <a:lstStyle/>
          <a:p>
            <a:pPr algn="r"/>
            <a:r>
              <a:rPr lang="fr-FR" sz="2000" b="1" dirty="0" smtClean="0">
                <a:latin typeface="Arial"/>
                <a:cs typeface="Arial"/>
              </a:rPr>
              <a:t>Le financement complexe des Centres culturels: aperçu des moyens et des pressions qu’ils subissent</a:t>
            </a:r>
            <a:endParaRPr lang="fr-FR" sz="2000" b="1" dirty="0">
              <a:latin typeface="Arial"/>
              <a:cs typeface="Arial"/>
            </a:endParaRPr>
          </a:p>
        </p:txBody>
      </p:sp>
      <p:pic>
        <p:nvPicPr>
          <p:cNvPr id="3074" name="Picture 2" descr="audition_pwfb15_dv-6"/>
          <p:cNvPicPr>
            <a:picLocks noChangeAspect="1" noChangeArrowheads="1"/>
          </p:cNvPicPr>
          <p:nvPr/>
        </p:nvPicPr>
        <p:blipFill>
          <a:blip r:embed="rId3"/>
          <a:srcRect l="13466" t="21437" r="13466" b="14291"/>
          <a:stretch>
            <a:fillRect/>
          </a:stretch>
        </p:blipFill>
        <p:spPr bwMode="auto">
          <a:xfrm>
            <a:off x="107899" y="1113242"/>
            <a:ext cx="8922798" cy="554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3950"/>
            <a:ext cx="8229600" cy="1143000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latin typeface="Arial"/>
                <a:cs typeface="Arial"/>
              </a:rPr>
              <a:t>Enquête sur les impacts de l’austérité dans les Centres culturels</a:t>
            </a:r>
            <a:endParaRPr lang="fr-FR" sz="2400" b="1" dirty="0">
              <a:latin typeface="Arial"/>
              <a:cs typeface="Arial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43376" y="1922184"/>
            <a:ext cx="8229600" cy="4525963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Arial"/>
                <a:cs typeface="Arial"/>
              </a:rPr>
              <a:t>93 réponses sur 115 lieux</a:t>
            </a:r>
          </a:p>
          <a:p>
            <a:pPr lvl="1"/>
            <a:r>
              <a:rPr lang="fr-FR" sz="1600" dirty="0" smtClean="0">
                <a:latin typeface="Arial"/>
                <a:cs typeface="Arial"/>
              </a:rPr>
              <a:t>28 locaux catégories 3-4 (sur 36)</a:t>
            </a:r>
          </a:p>
          <a:p>
            <a:pPr lvl="1"/>
            <a:r>
              <a:rPr lang="fr-FR" sz="1600" dirty="0" smtClean="0">
                <a:latin typeface="Arial"/>
                <a:cs typeface="Arial"/>
              </a:rPr>
              <a:t>21 locaux catégorie 2 (sur 27)</a:t>
            </a:r>
          </a:p>
          <a:p>
            <a:pPr lvl="1"/>
            <a:r>
              <a:rPr lang="fr-FR" sz="1600" dirty="0" smtClean="0">
                <a:latin typeface="Arial"/>
                <a:cs typeface="Arial"/>
              </a:rPr>
              <a:t>35 locaux catégories 1 à 1+++ (sur 40)</a:t>
            </a:r>
          </a:p>
          <a:p>
            <a:pPr lvl="1"/>
            <a:r>
              <a:rPr lang="fr-FR" sz="1600" dirty="0" smtClean="0">
                <a:latin typeface="Arial"/>
                <a:cs typeface="Arial"/>
              </a:rPr>
              <a:t>9 régionaux (sur 12)</a:t>
            </a:r>
          </a:p>
          <a:p>
            <a:r>
              <a:rPr lang="fr-FR" sz="2000" dirty="0" smtClean="0">
                <a:latin typeface="Arial"/>
                <a:cs typeface="Arial"/>
              </a:rPr>
              <a:t>chiffres comptes annuels</a:t>
            </a:r>
          </a:p>
          <a:p>
            <a:r>
              <a:rPr lang="fr-FR" sz="2000" dirty="0">
                <a:latin typeface="Arial"/>
                <a:cs typeface="Arial"/>
              </a:rPr>
              <a:t>r</a:t>
            </a:r>
            <a:r>
              <a:rPr lang="fr-FR" sz="2000" dirty="0" smtClean="0">
                <a:latin typeface="Arial"/>
                <a:cs typeface="Arial"/>
              </a:rPr>
              <a:t>éflexion partagée avec ACC et ASSPROPRO :  « signaux faibles »</a:t>
            </a:r>
          </a:p>
          <a:p>
            <a:endParaRPr lang="fr-FR" sz="20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fr-FR" sz="2000" dirty="0" err="1" smtClean="0">
                <a:latin typeface="Arial"/>
                <a:cs typeface="Arial"/>
                <a:sym typeface="Wingdings"/>
              </a:rPr>
              <a:t></a:t>
            </a:r>
            <a:r>
              <a:rPr lang="fr-FR" sz="2000" dirty="0" smtClean="0">
                <a:latin typeface="Arial"/>
                <a:cs typeface="Arial"/>
                <a:sym typeface="Wingdings"/>
              </a:rPr>
              <a:t> </a:t>
            </a:r>
            <a:r>
              <a:rPr lang="fr-FR" sz="2000" dirty="0">
                <a:latin typeface="Arial"/>
                <a:cs typeface="Arial"/>
                <a:sym typeface="Wingdings"/>
              </a:rPr>
              <a:t>b</a:t>
            </a:r>
            <a:r>
              <a:rPr lang="fr-FR" sz="2000" dirty="0" smtClean="0">
                <a:latin typeface="Arial"/>
                <a:cs typeface="Arial"/>
                <a:sym typeface="Wingdings"/>
              </a:rPr>
              <a:t>onne représentativité</a:t>
            </a:r>
          </a:p>
          <a:p>
            <a:pPr>
              <a:buFont typeface="Wingdings" charset="2"/>
              <a:buChar char="è"/>
            </a:pPr>
            <a:r>
              <a:rPr lang="fr-FR" sz="2000" dirty="0" smtClean="0">
                <a:latin typeface="Arial"/>
                <a:cs typeface="Arial"/>
                <a:sym typeface="Wingdings"/>
              </a:rPr>
              <a:t>informations de type déclaratif</a:t>
            </a:r>
          </a:p>
          <a:p>
            <a:pPr>
              <a:buFont typeface="Wingdings" charset="2"/>
              <a:buChar char="è"/>
            </a:pPr>
            <a:r>
              <a:rPr lang="fr-FR" sz="2000" dirty="0">
                <a:latin typeface="Arial"/>
                <a:cs typeface="Arial"/>
                <a:sym typeface="Wingdings"/>
              </a:rPr>
              <a:t>s</a:t>
            </a:r>
            <a:r>
              <a:rPr lang="fr-FR" sz="2000" dirty="0" smtClean="0">
                <a:latin typeface="Arial"/>
                <a:cs typeface="Arial"/>
                <a:sym typeface="Wingdings"/>
              </a:rPr>
              <a:t>ubjectivité affirmée mais « objectivée » quelque peu</a:t>
            </a:r>
            <a:endParaRPr lang="fr-FR" sz="1600" dirty="0" smtClean="0">
              <a:latin typeface="Arial"/>
              <a:cs typeface="Arial"/>
            </a:endParaRPr>
          </a:p>
          <a:p>
            <a:pPr lvl="1">
              <a:buNone/>
            </a:pPr>
            <a:endParaRPr lang="fr-FR" sz="1600" dirty="0" smtClean="0">
              <a:latin typeface="Arial"/>
              <a:cs typeface="Arial"/>
            </a:endParaRPr>
          </a:p>
          <a:p>
            <a:pPr lvl="1">
              <a:buNone/>
            </a:pPr>
            <a:endParaRPr lang="fr-FR" sz="1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>
                <a:latin typeface="Arial"/>
                <a:cs typeface="Arial"/>
              </a:rPr>
              <a:t>Aides en réduction </a:t>
            </a:r>
            <a:r>
              <a:rPr lang="fr-FR" sz="2000" b="1" dirty="0" smtClean="0">
                <a:latin typeface="Arial"/>
                <a:cs typeface="Arial"/>
              </a:rPr>
              <a:t>(autres que subventions structurelles de la FWB et des aides APE la RW) </a:t>
            </a:r>
            <a:endParaRPr lang="fr-FR" sz="2000" b="1" dirty="0">
              <a:latin typeface="Arial"/>
              <a:cs typeface="Arial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788957"/>
            <a:ext cx="8229600" cy="4950649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Arial"/>
                <a:cs typeface="Arial"/>
              </a:rPr>
              <a:t>d</a:t>
            </a:r>
            <a:r>
              <a:rPr lang="fr-FR" sz="2000" dirty="0" smtClean="0">
                <a:latin typeface="Arial"/>
                <a:cs typeface="Arial"/>
              </a:rPr>
              <a:t>ans un cas sur 4</a:t>
            </a:r>
          </a:p>
          <a:p>
            <a:pPr lvl="1"/>
            <a:r>
              <a:rPr lang="fr-FR" sz="1600" dirty="0">
                <a:latin typeface="Arial"/>
                <a:cs typeface="Arial"/>
              </a:rPr>
              <a:t>a</a:t>
            </a:r>
            <a:r>
              <a:rPr lang="fr-FR" sz="1600" dirty="0" smtClean="0">
                <a:latin typeface="Arial"/>
                <a:cs typeface="Arial"/>
              </a:rPr>
              <a:t>ides communales: aides services et apports financiers</a:t>
            </a:r>
          </a:p>
          <a:p>
            <a:pPr lvl="1"/>
            <a:r>
              <a:rPr lang="fr-FR" sz="1600" dirty="0">
                <a:latin typeface="Arial"/>
                <a:cs typeface="Arial"/>
              </a:rPr>
              <a:t>r</a:t>
            </a:r>
            <a:r>
              <a:rPr lang="fr-FR" sz="1600" dirty="0" smtClean="0">
                <a:latin typeface="Arial"/>
                <a:cs typeface="Arial"/>
              </a:rPr>
              <a:t>ecettes des </a:t>
            </a:r>
            <a:r>
              <a:rPr lang="fr-FR" sz="1600" dirty="0" smtClean="0">
                <a:latin typeface="Arial"/>
                <a:cs typeface="Arial"/>
              </a:rPr>
              <a:t>activités</a:t>
            </a:r>
          </a:p>
          <a:p>
            <a:pPr lvl="1"/>
            <a:r>
              <a:rPr lang="fr-FR" sz="1600" dirty="0" smtClean="0">
                <a:latin typeface="Arial"/>
                <a:cs typeface="Arial"/>
              </a:rPr>
              <a:t>impact réel dans 2/3 des cas, </a:t>
            </a:r>
            <a:r>
              <a:rPr lang="fr-FR" sz="1600" dirty="0" smtClean="0">
                <a:latin typeface="Arial"/>
                <a:cs typeface="Arial"/>
              </a:rPr>
              <a:t>importance moyenne à </a:t>
            </a:r>
            <a:r>
              <a:rPr lang="fr-FR" sz="1600" dirty="0" smtClean="0">
                <a:latin typeface="Arial"/>
                <a:cs typeface="Arial"/>
              </a:rPr>
              <a:t>décisive</a:t>
            </a:r>
            <a:endParaRPr lang="fr-FR" sz="2000" dirty="0" smtClean="0">
              <a:latin typeface="Arial"/>
              <a:cs typeface="Arial"/>
            </a:endParaRPr>
          </a:p>
          <a:p>
            <a:r>
              <a:rPr lang="fr-FR" sz="2000" dirty="0" smtClean="0">
                <a:latin typeface="Arial"/>
                <a:cs typeface="Arial"/>
              </a:rPr>
              <a:t>peu compensées par des aides nouvelles</a:t>
            </a:r>
          </a:p>
          <a:p>
            <a:pPr lvl="1"/>
            <a:r>
              <a:rPr lang="fr-FR" sz="1600" dirty="0">
                <a:latin typeface="Arial"/>
                <a:cs typeface="Arial"/>
              </a:rPr>
              <a:t>t</a:t>
            </a:r>
            <a:r>
              <a:rPr lang="fr-FR" sz="1600" dirty="0" smtClean="0">
                <a:latin typeface="Arial"/>
                <a:cs typeface="Arial"/>
              </a:rPr>
              <a:t>rouvées dans un cas sur 3</a:t>
            </a:r>
          </a:p>
          <a:p>
            <a:pPr lvl="1"/>
            <a:r>
              <a:rPr lang="fr-FR" sz="1600" dirty="0" smtClean="0">
                <a:latin typeface="Arial"/>
                <a:cs typeface="Arial"/>
              </a:rPr>
              <a:t>d’une importance négligeable à moyenne</a:t>
            </a:r>
          </a:p>
          <a:p>
            <a:pPr lvl="1"/>
            <a:r>
              <a:rPr lang="fr-FR" sz="1600" dirty="0" smtClean="0">
                <a:latin typeface="Arial"/>
                <a:cs typeface="Arial"/>
              </a:rPr>
              <a:t>&lt; communes</a:t>
            </a:r>
          </a:p>
          <a:p>
            <a:pPr lvl="1"/>
            <a:r>
              <a:rPr lang="fr-FR" sz="1600" dirty="0" smtClean="0">
                <a:latin typeface="Arial"/>
                <a:cs typeface="Arial"/>
              </a:rPr>
              <a:t>&lt; appels à projets, sponsoring: courte durée, « </a:t>
            </a:r>
            <a:r>
              <a:rPr lang="fr-FR" sz="1600" dirty="0" smtClean="0">
                <a:latin typeface="Arial"/>
                <a:cs typeface="Arial"/>
              </a:rPr>
              <a:t>logiques </a:t>
            </a:r>
            <a:r>
              <a:rPr lang="fr-FR" sz="1600" dirty="0" smtClean="0">
                <a:latin typeface="Arial"/>
                <a:cs typeface="Arial"/>
              </a:rPr>
              <a:t>» </a:t>
            </a:r>
            <a:r>
              <a:rPr lang="fr-FR" sz="1600" dirty="0" smtClean="0">
                <a:latin typeface="Arial"/>
                <a:cs typeface="Arial"/>
              </a:rPr>
              <a:t>différentes</a:t>
            </a:r>
          </a:p>
          <a:p>
            <a:pPr lvl="1"/>
            <a:endParaRPr lang="fr-FR" sz="1600" dirty="0" smtClean="0">
              <a:latin typeface="Arial"/>
              <a:cs typeface="Arial"/>
            </a:endParaRPr>
          </a:p>
          <a:p>
            <a:pPr>
              <a:buFont typeface="Wingdings" charset="2"/>
              <a:buChar char="è"/>
            </a:pPr>
            <a:r>
              <a:rPr lang="fr-FR" sz="2000" dirty="0" smtClean="0">
                <a:latin typeface="Arial"/>
                <a:cs typeface="Arial"/>
                <a:sym typeface="Wingdings"/>
              </a:rPr>
              <a:t>risque d’un secteur qui se développe à différentes vitesses: égalité dans l’exercice des droits culturels?</a:t>
            </a:r>
          </a:p>
          <a:p>
            <a:pPr>
              <a:buFont typeface="Wingdings" charset="2"/>
              <a:buChar char="è"/>
            </a:pPr>
            <a:r>
              <a:rPr lang="fr-FR" sz="2000" dirty="0" smtClean="0">
                <a:latin typeface="Arial"/>
                <a:cs typeface="Arial"/>
                <a:sym typeface="Wingdings"/>
              </a:rPr>
              <a:t>recherche de moyens devient une occupation importante, voire un métier en soi</a:t>
            </a:r>
          </a:p>
          <a:p>
            <a:pPr>
              <a:buFont typeface="Wingdings" charset="2"/>
              <a:buChar char="è"/>
            </a:pPr>
            <a:endParaRPr lang="fr-FR" sz="2000" dirty="0" smtClean="0">
              <a:latin typeface="Arial"/>
              <a:cs typeface="Arial"/>
              <a:sym typeface="Wingdings"/>
            </a:endParaRPr>
          </a:p>
          <a:p>
            <a:pPr lvl="1">
              <a:buFont typeface="Wingdings" charset="2"/>
              <a:buChar char="è"/>
            </a:pPr>
            <a:endParaRPr lang="fr-FR" sz="1600" dirty="0" smtClean="0">
              <a:latin typeface="Arial"/>
              <a:cs typeface="Arial"/>
            </a:endParaRPr>
          </a:p>
          <a:p>
            <a:pPr lvl="1">
              <a:buNone/>
            </a:pPr>
            <a:endParaRPr lang="fr-FR" sz="1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25490" y="113646"/>
            <a:ext cx="8229600" cy="870221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latin typeface="Arial"/>
                <a:cs typeface="Arial"/>
              </a:rPr>
              <a:t>Situation financière des CC: résultats </a:t>
            </a:r>
            <a:r>
              <a:rPr lang="fr-FR" sz="2000" b="1" dirty="0" smtClean="0">
                <a:latin typeface="Arial"/>
                <a:cs typeface="Arial"/>
              </a:rPr>
              <a:t>reportés</a:t>
            </a:r>
            <a:endParaRPr lang="fr-FR" sz="1800" b="1" dirty="0">
              <a:latin typeface="Arial"/>
              <a:cs typeface="Arial"/>
            </a:endParaRPr>
          </a:p>
        </p:txBody>
      </p:sp>
      <p:pic>
        <p:nvPicPr>
          <p:cNvPr id="18" name="Espace réservé du contenu 17" descr="CC avec perte reporté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43047" b="-43047"/>
          <a:stretch>
            <a:fillRect/>
          </a:stretch>
        </p:blipFill>
        <p:spPr>
          <a:xfrm>
            <a:off x="171023" y="-89447"/>
            <a:ext cx="4371911" cy="4899497"/>
          </a:xfrm>
        </p:spPr>
      </p:pic>
      <p:pic>
        <p:nvPicPr>
          <p:cNvPr id="16" name="Espace réservé du contenu 15" descr="résultat reporté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43047" b="-43047"/>
          <a:stretch>
            <a:fillRect/>
          </a:stretch>
        </p:blipFill>
        <p:spPr>
          <a:xfrm>
            <a:off x="4632365" y="1537628"/>
            <a:ext cx="4358497" cy="4884464"/>
          </a:xfrm>
        </p:spPr>
      </p:pic>
      <p:sp>
        <p:nvSpPr>
          <p:cNvPr id="9" name="Espace réservé du contenu 4"/>
          <p:cNvSpPr txBox="1">
            <a:spLocks/>
          </p:cNvSpPr>
          <p:nvPr/>
        </p:nvSpPr>
        <p:spPr>
          <a:xfrm>
            <a:off x="546699" y="5116105"/>
            <a:ext cx="8229600" cy="1538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b="1" dirty="0" smtClean="0">
                <a:latin typeface="Arial"/>
                <a:cs typeface="Arial"/>
              </a:rPr>
              <a:t>S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ituation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fin 2015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« tout à fait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saine »: 10%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évaluation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mitigée à négative: presque 50%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r-FR" sz="2000" baseline="0" dirty="0" smtClean="0">
                <a:latin typeface="Arial"/>
                <a:cs typeface="Arial"/>
              </a:rPr>
              <a:t>5</a:t>
            </a:r>
            <a:r>
              <a:rPr lang="fr-FR" sz="2000" dirty="0" smtClean="0">
                <a:latin typeface="Arial"/>
                <a:cs typeface="Arial"/>
              </a:rPr>
              <a:t> témoignages d’une situation critique, voire intenable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  <a:sym typeface="Wingding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è"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36786"/>
            <a:ext cx="8229600" cy="1143000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latin typeface="Arial"/>
                <a:cs typeface="Arial"/>
              </a:rPr>
              <a:t>Mesures d’économie</a:t>
            </a:r>
            <a:endParaRPr lang="fr-FR" sz="2000" b="1" dirty="0">
              <a:latin typeface="Arial"/>
              <a:cs typeface="Arial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49884" y="876532"/>
            <a:ext cx="8686800" cy="5795870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fr-FR" sz="2000" dirty="0" smtClean="0">
                <a:latin typeface="Arial"/>
                <a:cs typeface="Arial"/>
              </a:rPr>
              <a:t>prises dans plus de 80% des cas</a:t>
            </a:r>
          </a:p>
          <a:p>
            <a:pPr>
              <a:lnSpc>
                <a:spcPct val="130000"/>
              </a:lnSpc>
            </a:pPr>
            <a:r>
              <a:rPr lang="fr-FR" sz="2000" dirty="0" smtClean="0">
                <a:latin typeface="Arial"/>
                <a:cs typeface="Arial"/>
              </a:rPr>
              <a:t>avant tout réductions des frais de « fonctionnement »</a:t>
            </a:r>
          </a:p>
          <a:p>
            <a:pPr>
              <a:lnSpc>
                <a:spcPct val="130000"/>
              </a:lnSpc>
            </a:pPr>
            <a:r>
              <a:rPr lang="fr-FR" sz="2000" dirty="0" smtClean="0">
                <a:latin typeface="Arial"/>
                <a:cs typeface="Arial"/>
              </a:rPr>
              <a:t>mesures touchant directement l’action:</a:t>
            </a:r>
          </a:p>
          <a:p>
            <a:pPr lvl="1"/>
            <a:r>
              <a:rPr lang="fr-FR" sz="1600" dirty="0" smtClean="0">
                <a:latin typeface="Arial"/>
                <a:cs typeface="Arial"/>
              </a:rPr>
              <a:t>différentes économies aux niveau de la </a:t>
            </a:r>
            <a:r>
              <a:rPr lang="fr-FR" sz="1600" b="1" dirty="0" smtClean="0">
                <a:latin typeface="Arial"/>
                <a:cs typeface="Arial"/>
              </a:rPr>
              <a:t>diffusion/programmation</a:t>
            </a:r>
            <a:r>
              <a:rPr lang="fr-FR" sz="1600" dirty="0" smtClean="0">
                <a:latin typeface="Arial"/>
                <a:cs typeface="Arial"/>
              </a:rPr>
              <a:t>:</a:t>
            </a:r>
            <a:r>
              <a:rPr lang="fr-FR" sz="1600" dirty="0" smtClean="0">
                <a:latin typeface="Arial"/>
                <a:cs typeface="Arial"/>
              </a:rPr>
              <a:t> env. 50</a:t>
            </a:r>
            <a:r>
              <a:rPr lang="fr-FR" sz="1600" dirty="0" smtClean="0">
                <a:latin typeface="Arial"/>
                <a:cs typeface="Arial"/>
              </a:rPr>
              <a:t>% des cas</a:t>
            </a:r>
          </a:p>
          <a:p>
            <a:pPr lvl="1"/>
            <a:r>
              <a:rPr lang="fr-FR" sz="1600" dirty="0" smtClean="0">
                <a:latin typeface="Arial"/>
                <a:cs typeface="Arial"/>
              </a:rPr>
              <a:t>moins de </a:t>
            </a:r>
            <a:r>
              <a:rPr lang="fr-FR" sz="1600" b="1" dirty="0" smtClean="0">
                <a:latin typeface="Arial"/>
                <a:cs typeface="Arial"/>
              </a:rPr>
              <a:t>médiation</a:t>
            </a:r>
            <a:r>
              <a:rPr lang="fr-FR" sz="1600" dirty="0" smtClean="0">
                <a:latin typeface="Arial"/>
                <a:cs typeface="Arial"/>
              </a:rPr>
              <a:t>: 1 cas sur 6</a:t>
            </a:r>
          </a:p>
          <a:p>
            <a:pPr lvl="1"/>
            <a:r>
              <a:rPr lang="fr-FR" sz="1600" dirty="0" smtClean="0">
                <a:latin typeface="Arial"/>
                <a:cs typeface="Arial"/>
              </a:rPr>
              <a:t>augmentation des </a:t>
            </a:r>
            <a:r>
              <a:rPr lang="fr-FR" sz="1600" b="1" dirty="0" smtClean="0">
                <a:latin typeface="Arial"/>
                <a:cs typeface="Arial"/>
              </a:rPr>
              <a:t>participations financières</a:t>
            </a:r>
            <a:r>
              <a:rPr lang="fr-FR" sz="1600" dirty="0" smtClean="0">
                <a:latin typeface="Arial"/>
                <a:cs typeface="Arial"/>
              </a:rPr>
              <a:t>: 1 cas sur 3</a:t>
            </a:r>
          </a:p>
          <a:p>
            <a:pPr lvl="1"/>
            <a:r>
              <a:rPr lang="fr-FR" sz="1600" dirty="0" smtClean="0">
                <a:latin typeface="Arial"/>
                <a:cs typeface="Arial"/>
              </a:rPr>
              <a:t>aides aux </a:t>
            </a:r>
            <a:r>
              <a:rPr lang="fr-FR" sz="1600" b="1" dirty="0" smtClean="0">
                <a:latin typeface="Arial"/>
                <a:cs typeface="Arial"/>
              </a:rPr>
              <a:t>artistes</a:t>
            </a:r>
            <a:r>
              <a:rPr lang="fr-FR" sz="1600" dirty="0" smtClean="0">
                <a:latin typeface="Arial"/>
                <a:cs typeface="Arial"/>
              </a:rPr>
              <a:t>: 1 cas sur 6</a:t>
            </a:r>
          </a:p>
          <a:p>
            <a:pPr lvl="1"/>
            <a:r>
              <a:rPr lang="fr-FR" sz="1600" dirty="0" smtClean="0">
                <a:latin typeface="Arial"/>
                <a:cs typeface="Arial"/>
              </a:rPr>
              <a:t>réduction de </a:t>
            </a:r>
            <a:r>
              <a:rPr lang="fr-FR" sz="1600" b="1" dirty="0" smtClean="0">
                <a:latin typeface="Arial"/>
                <a:cs typeface="Arial"/>
              </a:rPr>
              <a:t>services</a:t>
            </a:r>
            <a:r>
              <a:rPr lang="fr-FR" sz="1600" dirty="0" smtClean="0">
                <a:latin typeface="Arial"/>
                <a:cs typeface="Arial"/>
              </a:rPr>
              <a:t> fournis par le CC: 1 cas sur 10</a:t>
            </a:r>
          </a:p>
          <a:p>
            <a:pPr lvl="1"/>
            <a:r>
              <a:rPr lang="fr-FR" sz="1600" b="1" dirty="0" smtClean="0">
                <a:latin typeface="Arial"/>
                <a:cs typeface="Arial"/>
              </a:rPr>
              <a:t>partenariats</a:t>
            </a:r>
            <a:r>
              <a:rPr lang="fr-FR" sz="1600" dirty="0" smtClean="0">
                <a:latin typeface="Arial"/>
                <a:cs typeface="Arial"/>
              </a:rPr>
              <a:t> mis en veille: 1 cas sur 6</a:t>
            </a:r>
          </a:p>
          <a:p>
            <a:pPr>
              <a:lnSpc>
                <a:spcPct val="130000"/>
              </a:lnSpc>
            </a:pPr>
            <a:r>
              <a:rPr lang="fr-FR" sz="2000" dirty="0" smtClean="0">
                <a:latin typeface="Arial"/>
                <a:cs typeface="Arial"/>
              </a:rPr>
              <a:t>mesures touchant l’emploi:</a:t>
            </a:r>
            <a:r>
              <a:rPr lang="fr-FR" sz="2000" dirty="0" smtClean="0">
                <a:latin typeface="Arial"/>
                <a:cs typeface="Arial"/>
              </a:rPr>
              <a:t> plus de 1 </a:t>
            </a:r>
            <a:r>
              <a:rPr lang="fr-FR" sz="2000" dirty="0" smtClean="0">
                <a:latin typeface="Arial"/>
                <a:cs typeface="Arial"/>
              </a:rPr>
              <a:t>cas sur 4</a:t>
            </a:r>
          </a:p>
          <a:p>
            <a:pPr lvl="1"/>
            <a:r>
              <a:rPr lang="fr-FR" sz="1600" dirty="0" smtClean="0">
                <a:latin typeface="Arial"/>
                <a:cs typeface="Arial"/>
              </a:rPr>
              <a:t>réductions temps de travail, </a:t>
            </a:r>
            <a:r>
              <a:rPr lang="fr-FR" sz="1600" dirty="0" smtClean="0">
                <a:latin typeface="Arial"/>
                <a:cs typeface="Arial"/>
              </a:rPr>
              <a:t>non prolongation </a:t>
            </a:r>
            <a:r>
              <a:rPr lang="fr-FR" sz="1600" dirty="0" smtClean="0">
                <a:latin typeface="Arial"/>
                <a:cs typeface="Arial"/>
              </a:rPr>
              <a:t>de contrats, </a:t>
            </a:r>
            <a:r>
              <a:rPr lang="fr-FR" sz="1600" dirty="0" smtClean="0">
                <a:latin typeface="Arial"/>
                <a:cs typeface="Arial"/>
              </a:rPr>
              <a:t>remplaçants </a:t>
            </a:r>
            <a:r>
              <a:rPr lang="fr-FR" sz="1600" dirty="0" smtClean="0">
                <a:latin typeface="Arial"/>
                <a:cs typeface="Arial"/>
              </a:rPr>
              <a:t>moins chers, licenciements</a:t>
            </a:r>
          </a:p>
          <a:p>
            <a:pPr lvl="1"/>
            <a:r>
              <a:rPr lang="fr-FR" sz="1600" dirty="0" smtClean="0">
                <a:latin typeface="Arial"/>
                <a:cs typeface="Arial"/>
              </a:rPr>
              <a:t>surtout dans les fonctions de l’animation et de l’administration</a:t>
            </a:r>
          </a:p>
          <a:p>
            <a:pPr lvl="1">
              <a:buNone/>
            </a:pPr>
            <a:endParaRPr lang="fr-FR" sz="1600" dirty="0" smtClean="0">
              <a:latin typeface="Arial"/>
              <a:cs typeface="Arial"/>
            </a:endParaRPr>
          </a:p>
          <a:p>
            <a:pPr>
              <a:buFont typeface="Wingdings" charset="2"/>
              <a:buChar char="è"/>
            </a:pPr>
            <a:r>
              <a:rPr lang="fr-FR" sz="2000" dirty="0" smtClean="0">
                <a:latin typeface="Arial"/>
                <a:cs typeface="Arial"/>
                <a:sym typeface="Wingdings"/>
              </a:rPr>
              <a:t>rôle des CC en tant que relais des pratiques artistiques?</a:t>
            </a:r>
          </a:p>
          <a:p>
            <a:pPr>
              <a:buFont typeface="Wingdings" charset="2"/>
              <a:buChar char="è"/>
            </a:pPr>
            <a:r>
              <a:rPr lang="fr-FR" sz="2000" dirty="0" smtClean="0">
                <a:latin typeface="Arial"/>
                <a:cs typeface="Arial"/>
                <a:sym typeface="Wingdings"/>
              </a:rPr>
              <a:t>exercice des droits culturels par tous?</a:t>
            </a:r>
          </a:p>
          <a:p>
            <a:pPr>
              <a:buFont typeface="Wingdings" charset="2"/>
              <a:buChar char="è"/>
            </a:pPr>
            <a:r>
              <a:rPr lang="fr-FR" sz="2000" dirty="0" smtClean="0">
                <a:latin typeface="Arial"/>
                <a:cs typeface="Arial"/>
                <a:sym typeface="Wingdings"/>
              </a:rPr>
              <a:t>risque d’un « repli sur soi »</a:t>
            </a:r>
          </a:p>
          <a:p>
            <a:pPr>
              <a:buFont typeface="Wingdings" charset="2"/>
              <a:buChar char="è"/>
            </a:pPr>
            <a:r>
              <a:rPr lang="fr-FR" sz="2000" dirty="0" smtClean="0">
                <a:latin typeface="Arial"/>
                <a:cs typeface="Arial"/>
                <a:sym typeface="Wingdings"/>
              </a:rPr>
              <a:t>conditions de travail? avenir de la professionnalisation?</a:t>
            </a:r>
          </a:p>
          <a:p>
            <a:pPr>
              <a:buFont typeface="Wingdings" charset="2"/>
              <a:buChar char="è"/>
            </a:pPr>
            <a:endParaRPr lang="fr-FR" sz="2000" dirty="0" smtClean="0">
              <a:latin typeface="Arial"/>
              <a:cs typeface="Arial"/>
              <a:sym typeface="Wingdings"/>
            </a:endParaRPr>
          </a:p>
          <a:p>
            <a:pPr lvl="1">
              <a:buFont typeface="Wingdings" charset="2"/>
              <a:buChar char="è"/>
            </a:pPr>
            <a:endParaRPr lang="fr-FR" sz="1600" dirty="0" smtClean="0">
              <a:latin typeface="Arial"/>
              <a:cs typeface="Arial"/>
            </a:endParaRPr>
          </a:p>
          <a:p>
            <a:pPr lvl="1">
              <a:buNone/>
            </a:pPr>
            <a:endParaRPr lang="fr-FR" sz="1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>
                <a:latin typeface="Arial"/>
                <a:cs typeface="Arial"/>
              </a:rPr>
              <a:t>« Si demain, la FWB dégage des marges pour refinancer les Centres culturels, à quoi ces moyens doivent-ils être affectés? »</a:t>
            </a:r>
            <a:endParaRPr lang="fr-FR" sz="2000" b="1" dirty="0">
              <a:latin typeface="Arial"/>
              <a:cs typeface="Arial"/>
            </a:endParaRPr>
          </a:p>
        </p:txBody>
      </p:sp>
      <p:pic>
        <p:nvPicPr>
          <p:cNvPr id="11" name="Espace réservé du contenu 10" descr="désirs financemen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396" r="-8396"/>
          <a:stretch>
            <a:fillRect/>
          </a:stretch>
        </p:blipFill>
        <p:spPr>
          <a:xfrm>
            <a:off x="81594" y="1653864"/>
            <a:ext cx="8962626" cy="49290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456</Words>
  <Application>Microsoft Macintosh PowerPoint</Application>
  <PresentationFormat>Présentation à l'écran (4:3)</PresentationFormat>
  <Paragraphs>55</Paragraphs>
  <Slides>7</Slides>
  <Notes>1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IMPACTS DE L’AUSTÉRITÉ SUR LES CENTRES CULTURELS  VERS UN ETAT DES LIEUX janvier 2016 </vt:lpstr>
      <vt:lpstr>Le financement complexe des Centres culturels: aperçu des moyens et des pressions qu’ils subissent</vt:lpstr>
      <vt:lpstr>Enquête sur les impacts de l’austérité dans les Centres culturels</vt:lpstr>
      <vt:lpstr>Aides en réduction (autres que subventions structurelles de la FWB et des aides APE la RW) </vt:lpstr>
      <vt:lpstr>Situation financière des CC: résultats reportés</vt:lpstr>
      <vt:lpstr>Mesures d’économie</vt:lpstr>
      <vt:lpstr>« Si demain, la FWB dégage des marges pour refinancer les Centres culturels, à quoi ces moyens doivent-ils être affectés? 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financement complexe des Centres culturels: aperçu des moyens et des pressions qu’ils subissent</dc:title>
  <dc:creator>MacBook ASTRAC</dc:creator>
  <cp:lastModifiedBy>MacBook ASTRAC</cp:lastModifiedBy>
  <cp:revision>19</cp:revision>
  <dcterms:created xsi:type="dcterms:W3CDTF">2016-01-25T18:31:13Z</dcterms:created>
  <dcterms:modified xsi:type="dcterms:W3CDTF">2016-01-25T20:54:23Z</dcterms:modified>
</cp:coreProperties>
</file>