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27" r:id="rId1"/>
  </p:sldMasterIdLst>
  <p:notesMasterIdLst>
    <p:notesMasterId r:id="rId15"/>
  </p:notesMasterIdLst>
  <p:sldIdLst>
    <p:sldId id="256" r:id="rId2"/>
    <p:sldId id="276" r:id="rId3"/>
    <p:sldId id="260" r:id="rId4"/>
    <p:sldId id="261" r:id="rId5"/>
    <p:sldId id="264" r:id="rId6"/>
    <p:sldId id="265" r:id="rId7"/>
    <p:sldId id="262" r:id="rId8"/>
    <p:sldId id="272" r:id="rId9"/>
    <p:sldId id="270" r:id="rId10"/>
    <p:sldId id="274" r:id="rId11"/>
    <p:sldId id="273" r:id="rId12"/>
    <p:sldId id="267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Section par défaut" id="{AAC1A01C-B06A-3447-95C4-2F0EB632F697}">
          <p14:sldIdLst>
            <p14:sldId id="256"/>
            <p14:sldId id="276"/>
            <p14:sldId id="260"/>
            <p14:sldId id="261"/>
            <p14:sldId id="264"/>
            <p14:sldId id="265"/>
            <p14:sldId id="262"/>
            <p14:sldId id="272"/>
            <p14:sldId id="270"/>
            <p14:sldId id="274"/>
            <p14:sldId id="273"/>
            <p14:sldId id="267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AF2106"/>
    <a:srgbClr val="951D06"/>
    <a:srgbClr val="740A11"/>
    <a:srgbClr val="1ACFFF"/>
    <a:srgbClr val="FF32C1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1" autoAdjust="0"/>
    <p:restoredTop sz="79808" autoAdjust="0"/>
  </p:normalViewPr>
  <p:slideViewPr>
    <p:cSldViewPr snapToGrid="0" snapToObjects="1">
      <p:cViewPr>
        <p:scale>
          <a:sx n="81" d="100"/>
          <a:sy n="81" d="100"/>
        </p:scale>
        <p:origin x="-10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FD58-D799-FC45-A3C8-EF76AFCFF46B}" type="datetimeFigureOut">
              <a:rPr lang="fr-FR" smtClean="0"/>
              <a:pPr/>
              <a:t>30/01/17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CACD-33D6-3C46-AE7C-D42DB4D39CB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205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CACD-33D6-3C46-AE7C-D42DB4D39CB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16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CACD-33D6-3C46-AE7C-D42DB4D39CB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12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CACD-33D6-3C46-AE7C-D42DB4D39CB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540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Procédure</a:t>
            </a:r>
            <a:r>
              <a:rPr lang="fr-FR" baseline="0" dirty="0" smtClean="0"/>
              <a:t> allégée </a:t>
            </a:r>
            <a:r>
              <a:rPr lang="fr-FR" dirty="0" smtClean="0"/>
              <a:t>(Art 84, §</a:t>
            </a:r>
            <a:r>
              <a:rPr lang="it-IT" dirty="0" smtClean="0"/>
              <a:t>2, al 2.2° </a:t>
            </a:r>
            <a:r>
              <a:rPr lang="fr-FR" dirty="0" smtClean="0"/>
              <a:t>et 263 du CWATUPE) PEB allégé 50 M2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CACD-33D6-3C46-AE7C-D42DB4D39CB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317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2106"/>
              </a:buClr>
              <a:buSzTx/>
              <a:buFont typeface="Wingdings" charset="2"/>
              <a:buChar char=""/>
              <a:tabLst/>
              <a:defRPr/>
            </a:pPr>
            <a:r>
              <a:rPr lang="fr-FR" sz="1200" dirty="0" smtClean="0"/>
              <a:t>Cadre réglementaire (Régional) ne considère</a:t>
            </a:r>
            <a:r>
              <a:rPr lang="fr-FR" sz="1200" baseline="0" dirty="0" smtClean="0"/>
              <a:t> pas ces habitations comme des logements</a:t>
            </a:r>
            <a:r>
              <a:rPr lang="fr-FR" sz="1200" dirty="0" smtClean="0"/>
              <a:t> ( sauf Art22bis 44§2) =&gt; </a:t>
            </a:r>
            <a:r>
              <a:rPr lang="fr-FR" sz="1200" i="1" dirty="0" smtClean="0"/>
              <a:t>»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Région accorde une aide aux ménages en état de précarité qui créent ou améliorent une habitation qui n’est pas un logement, dans une zone telle que déterminée à l’article 44, § 2 »</a:t>
            </a:r>
            <a:endParaRPr lang="fr-FR" sz="1200" i="1" dirty="0" smtClean="0"/>
          </a:p>
          <a:p>
            <a:pPr>
              <a:buClr>
                <a:srgbClr val="AF2106"/>
              </a:buClr>
              <a:buFont typeface="Wingdings" charset="2"/>
              <a:buNone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CACD-33D6-3C46-AE7C-D42DB4D39CB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569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e de titre avec im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30/01/17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bdl.be" TargetMode="External"/><Relationship Id="rId4" Type="http://schemas.openxmlformats.org/officeDocument/2006/relationships/image" Target="../media/image1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1584" y="1615032"/>
            <a:ext cx="9175584" cy="61151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500" b="1" dirty="0">
                <a:solidFill>
                  <a:srgbClr val="F88600"/>
                </a:solidFill>
              </a:rPr>
              <a:t>Réseau brabançon pour le d</a:t>
            </a:r>
            <a:r>
              <a:rPr lang="fr-FR" sz="3500" b="1" dirty="0" smtClean="0">
                <a:solidFill>
                  <a:srgbClr val="F88600"/>
                </a:solidFill>
              </a:rPr>
              <a:t>roit </a:t>
            </a:r>
            <a:r>
              <a:rPr lang="fr-FR" sz="3500" b="1" dirty="0">
                <a:solidFill>
                  <a:srgbClr val="F88600"/>
                </a:solidFill>
              </a:rPr>
              <a:t>au </a:t>
            </a:r>
            <a:r>
              <a:rPr lang="fr-FR" sz="3500" b="1" dirty="0" smtClean="0">
                <a:solidFill>
                  <a:srgbClr val="F88600"/>
                </a:solidFill>
              </a:rPr>
              <a:t>logement </a:t>
            </a:r>
            <a:endParaRPr lang="fr-FR" sz="3500" dirty="0">
              <a:solidFill>
                <a:srgbClr val="F886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1584" y="344958"/>
            <a:ext cx="9175584" cy="987836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L’habitat </a:t>
            </a:r>
            <a:r>
              <a:rPr lang="fr-FR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léger</a:t>
            </a:r>
          </a:p>
        </p:txBody>
      </p:sp>
      <p:pic>
        <p:nvPicPr>
          <p:cNvPr id="4" name="Image 3" descr="Logo RBD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572850"/>
            <a:ext cx="9144000" cy="285150"/>
          </a:xfrm>
          <a:prstGeom prst="rect">
            <a:avLst/>
          </a:prstGeom>
        </p:spPr>
      </p:pic>
      <p:pic>
        <p:nvPicPr>
          <p:cNvPr id="8" name="Image 7" descr="vielhomme005light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242459"/>
            <a:ext cx="3110562" cy="2606146"/>
          </a:xfrm>
          <a:prstGeom prst="rect">
            <a:avLst/>
          </a:prstGeom>
        </p:spPr>
      </p:pic>
      <p:pic>
        <p:nvPicPr>
          <p:cNvPr id="9" name="Image 8" descr="le plaisir009light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1517" y="3242458"/>
            <a:ext cx="3149813" cy="2606147"/>
          </a:xfrm>
          <a:prstGeom prst="rect">
            <a:avLst/>
          </a:prstGeom>
        </p:spPr>
      </p:pic>
      <p:pic>
        <p:nvPicPr>
          <p:cNvPr id="10" name="Image 9" descr="yourtelight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8618" y="3242459"/>
            <a:ext cx="3106468" cy="26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7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AF2106"/>
                </a:solidFill>
              </a:rPr>
              <a:t>C</a:t>
            </a:r>
            <a:r>
              <a:rPr lang="fr-FR" dirty="0" smtClean="0">
                <a:solidFill>
                  <a:srgbClr val="AF2106"/>
                </a:solidFill>
              </a:rPr>
              <a:t>ode du logement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9748"/>
            <a:ext cx="8229600" cy="395845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Clr>
                <a:srgbClr val="AF2106"/>
              </a:buClr>
            </a:pPr>
            <a:r>
              <a:rPr lang="fr-FR" dirty="0" smtClean="0"/>
              <a:t>Intégration de ce type d’habitat au même « rang » que le logement traditionnel dans le Code wallon du Logement et de l’Habitat durable (Art. 1</a:t>
            </a:r>
            <a:r>
              <a:rPr lang="fr-FR" baseline="30000" dirty="0" smtClean="0"/>
              <a:t>er</a:t>
            </a:r>
            <a:r>
              <a:rPr lang="fr-FR" dirty="0" smtClean="0"/>
              <a:t>, Art. 3) – CWLHD</a:t>
            </a:r>
          </a:p>
          <a:p>
            <a:pPr algn="just">
              <a:spcBef>
                <a:spcPts val="0"/>
              </a:spcBef>
              <a:buClr>
                <a:srgbClr val="AF2106"/>
              </a:buClr>
            </a:pPr>
            <a:endParaRPr lang="fr-FR" dirty="0"/>
          </a:p>
          <a:p>
            <a:pPr algn="just">
              <a:spcBef>
                <a:spcPts val="0"/>
              </a:spcBef>
              <a:buClr>
                <a:srgbClr val="AF2106"/>
              </a:buClr>
            </a:pPr>
            <a:r>
              <a:rPr lang="fr-FR" dirty="0" smtClean="0"/>
              <a:t>Art. 22bis – Art. 44 §2 </a:t>
            </a:r>
            <a:r>
              <a:rPr lang="fr-FR" sz="1800" i="1" dirty="0" smtClean="0"/>
              <a:t>La Wallonie accorde une aide aux ménages en état de précarité qui créent ou améliorent une habitation qui n’est pas un logement </a:t>
            </a:r>
          </a:p>
          <a:p>
            <a:pPr algn="just">
              <a:spcBef>
                <a:spcPts val="0"/>
              </a:spcBef>
              <a:buClr>
                <a:srgbClr val="AF2106"/>
              </a:buClr>
            </a:pPr>
            <a:endParaRPr lang="fr-FR" sz="1600" i="1" dirty="0"/>
          </a:p>
          <a:p>
            <a:pPr algn="just">
              <a:spcBef>
                <a:spcPts val="0"/>
              </a:spcBef>
              <a:buClr>
                <a:srgbClr val="AF2106"/>
              </a:buClr>
            </a:pPr>
            <a:r>
              <a:rPr lang="fr-FR" i="1" dirty="0" smtClean="0"/>
              <a:t>Arrêté du 30 août 2007 sur la salubrité</a:t>
            </a:r>
          </a:p>
          <a:p>
            <a:pPr algn="just">
              <a:spcBef>
                <a:spcPts val="0"/>
              </a:spcBef>
              <a:buClr>
                <a:srgbClr val="AF2106"/>
              </a:buClr>
            </a:pPr>
            <a:endParaRPr lang="fr-FR" i="1" dirty="0"/>
          </a:p>
          <a:p>
            <a:pPr algn="just">
              <a:spcBef>
                <a:spcPts val="0"/>
              </a:spcBef>
              <a:buClr>
                <a:srgbClr val="AF2106"/>
              </a:buClr>
            </a:pPr>
            <a:r>
              <a:rPr lang="fr-FR" i="1" dirty="0" smtClean="0"/>
              <a:t>Art. 9 du Décret 8 Juillet 2016 </a:t>
            </a:r>
            <a:r>
              <a:rPr lang="fr-FR" i="1" dirty="0"/>
              <a:t>– </a:t>
            </a:r>
            <a:r>
              <a:rPr lang="fr-FR" i="1" dirty="0" smtClean="0"/>
              <a:t>Modification du Code du logement – Abrogation 22bis – Article unique</a:t>
            </a:r>
          </a:p>
          <a:p>
            <a:pPr>
              <a:spcBef>
                <a:spcPts val="0"/>
              </a:spcBef>
              <a:buClr>
                <a:srgbClr val="AF2106"/>
              </a:buClr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42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AF2106"/>
                </a:solidFill>
              </a:rPr>
              <a:t>A</a:t>
            </a:r>
            <a:r>
              <a:rPr lang="fr-FR" dirty="0" smtClean="0">
                <a:solidFill>
                  <a:srgbClr val="AF2106"/>
                </a:solidFill>
              </a:rPr>
              <a:t>ménagement du territoire </a:t>
            </a:r>
            <a:br>
              <a:rPr lang="fr-FR" dirty="0" smtClean="0">
                <a:solidFill>
                  <a:srgbClr val="AF2106"/>
                </a:solidFill>
              </a:rPr>
            </a:br>
            <a:r>
              <a:rPr lang="fr-FR" dirty="0" err="1" smtClean="0"/>
              <a:t>Cwatup</a:t>
            </a:r>
            <a:r>
              <a:rPr lang="fr-FR" dirty="0" smtClean="0"/>
              <a:t> - </a:t>
            </a:r>
            <a:r>
              <a:rPr lang="fr-FR" dirty="0" err="1" smtClean="0"/>
              <a:t>CoDT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fr-FR" b="1" i="1" dirty="0" err="1" smtClean="0"/>
              <a:t>Procé</a:t>
            </a:r>
            <a:r>
              <a:rPr lang="it-IT" b="1" i="1" dirty="0" smtClean="0"/>
              <a:t>dure </a:t>
            </a:r>
            <a:r>
              <a:rPr lang="it-IT" b="1" i="1" dirty="0" err="1" smtClean="0"/>
              <a:t>règlementaire</a:t>
            </a:r>
            <a:r>
              <a:rPr lang="it-IT" b="1" i="1" dirty="0" smtClean="0"/>
              <a:t> </a:t>
            </a:r>
            <a:r>
              <a:rPr lang="it-IT" b="1" i="1" dirty="0" err="1" smtClean="0"/>
              <a:t>all</a:t>
            </a:r>
            <a:r>
              <a:rPr lang="fr-FR" b="1" i="1" dirty="0" err="1" smtClean="0"/>
              <a:t>égée</a:t>
            </a:r>
            <a:r>
              <a:rPr lang="fr-FR" b="1" dirty="0" smtClean="0"/>
              <a:t> </a:t>
            </a:r>
            <a:endParaRPr lang="fr-FR" dirty="0"/>
          </a:p>
          <a:p>
            <a:pPr lvl="0" fontAlgn="base"/>
            <a:r>
              <a:rPr lang="fr-FR" b="1" i="1" dirty="0"/>
              <a:t>F</a:t>
            </a:r>
            <a:r>
              <a:rPr lang="fr-FR" b="1" i="1" dirty="0" smtClean="0"/>
              <a:t>orme </a:t>
            </a:r>
            <a:r>
              <a:rPr lang="fr-FR" b="1" i="1" dirty="0"/>
              <a:t>collective et </a:t>
            </a:r>
            <a:r>
              <a:rPr lang="fr-FR" b="1" i="1" dirty="0" smtClean="0"/>
              <a:t>permanente. </a:t>
            </a:r>
            <a:r>
              <a:rPr lang="fr-FR" dirty="0"/>
              <a:t>C</a:t>
            </a:r>
            <a:r>
              <a:rPr lang="fr-FR" dirty="0" smtClean="0"/>
              <a:t>réation </a:t>
            </a:r>
            <a:r>
              <a:rPr lang="fr-FR" dirty="0"/>
              <a:t>de zones d’ « habitat léger </a:t>
            </a:r>
            <a:r>
              <a:rPr lang="fr-FR" dirty="0" smtClean="0"/>
              <a:t>»</a:t>
            </a:r>
            <a:r>
              <a:rPr lang="fr-FR" dirty="0"/>
              <a:t> </a:t>
            </a:r>
            <a:r>
              <a:rPr lang="fr-FR" i="1" dirty="0"/>
              <a:t>–</a:t>
            </a:r>
            <a:r>
              <a:rPr lang="fr-FR" dirty="0" smtClean="0"/>
              <a:t> prescriptions urbanistiques</a:t>
            </a:r>
            <a:endParaRPr lang="fr-FR" dirty="0"/>
          </a:p>
          <a:p>
            <a:pPr lvl="0" fontAlgn="base"/>
            <a:r>
              <a:rPr lang="fr-FR" b="1" i="1" dirty="0"/>
              <a:t>Une forme individuelle et </a:t>
            </a:r>
            <a:r>
              <a:rPr lang="fr-FR" b="1" i="1" dirty="0" smtClean="0"/>
              <a:t>provisoire</a:t>
            </a:r>
            <a:endParaRPr lang="fr-FR" dirty="0"/>
          </a:p>
          <a:p>
            <a:pPr lvl="0" fontAlgn="base"/>
            <a:r>
              <a:rPr lang="fr-FR" b="1" i="1" dirty="0" smtClean="0"/>
              <a:t>Une </a:t>
            </a:r>
            <a:r>
              <a:rPr lang="fr-FR" b="1" i="1" dirty="0"/>
              <a:t>mixité du bâti et des </a:t>
            </a:r>
            <a:r>
              <a:rPr lang="fr-FR" b="1" i="1" dirty="0" smtClean="0"/>
              <a:t>usages</a:t>
            </a:r>
          </a:p>
          <a:p>
            <a:pPr lvl="0" fontAlgn="base"/>
            <a:r>
              <a:rPr lang="fr-FR" dirty="0" smtClean="0"/>
              <a:t>Ottignies</a:t>
            </a:r>
            <a:r>
              <a:rPr lang="fr-FR" dirty="0"/>
              <a:t>-Louvain-la-Neuve, </a:t>
            </a:r>
            <a:r>
              <a:rPr lang="fr-FR" dirty="0" err="1" smtClean="0"/>
              <a:t>Tintigny</a:t>
            </a: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63957" y="188158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50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11515"/>
            <a:ext cx="8229600" cy="956475"/>
          </a:xfrm>
        </p:spPr>
        <p:txBody>
          <a:bodyPr>
            <a:noAutofit/>
          </a:bodyPr>
          <a:lstStyle/>
          <a:p>
            <a:r>
              <a:rPr lang="fr-FR" sz="4000" dirty="0"/>
              <a:t>Habitat léger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>
                <a:solidFill>
                  <a:srgbClr val="AF2106"/>
                </a:solidFill>
                <a:latin typeface="+mn-lt"/>
              </a:rPr>
              <a:t>:::: </a:t>
            </a:r>
            <a:r>
              <a:rPr lang="fr-FR" sz="4000" dirty="0">
                <a:solidFill>
                  <a:srgbClr val="AF2106"/>
                </a:solidFill>
                <a:latin typeface="+mn-lt"/>
              </a:rPr>
              <a:t>Illégal ? </a:t>
            </a:r>
            <a:r>
              <a:rPr lang="fr-FR" sz="4000" dirty="0" smtClean="0">
                <a:solidFill>
                  <a:srgbClr val="AF2106"/>
                </a:solidFill>
                <a:latin typeface="+mn-lt"/>
              </a:rPr>
              <a:t>::::</a:t>
            </a:r>
            <a:r>
              <a:rPr lang="fr-FR" sz="4000" dirty="0">
                <a:solidFill>
                  <a:srgbClr val="AF2106"/>
                </a:solidFill>
              </a:rPr>
              <a:t/>
            </a:r>
            <a:br>
              <a:rPr lang="fr-FR" sz="4000" dirty="0">
                <a:solidFill>
                  <a:srgbClr val="AF2106"/>
                </a:solidFill>
              </a:rPr>
            </a:br>
            <a:endParaRPr lang="fr-FR" sz="4000" dirty="0">
              <a:solidFill>
                <a:srgbClr val="AF210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18161"/>
            <a:ext cx="8229600" cy="373181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200"/>
              </a:spcBef>
              <a:buClr>
                <a:srgbClr val="AF2106"/>
              </a:buClr>
              <a:buFont typeface="Wingdings" charset="2"/>
              <a:buChar char=""/>
            </a:pPr>
            <a:r>
              <a:rPr lang="fr-FR" sz="2000" dirty="0" smtClean="0"/>
              <a:t>Difficultés culturelles pour reconnaitre l’HL – Volonté </a:t>
            </a:r>
            <a:r>
              <a:rPr lang="fr-FR" sz="2000" dirty="0"/>
              <a:t>p</a:t>
            </a:r>
            <a:r>
              <a:rPr lang="fr-FR" sz="2000" dirty="0" smtClean="0"/>
              <a:t>olitique – Ennuis administratifs</a:t>
            </a:r>
            <a:endParaRPr lang="fr-FR" sz="2000" dirty="0"/>
          </a:p>
          <a:p>
            <a:pPr algn="just">
              <a:spcBef>
                <a:spcPts val="1200"/>
              </a:spcBef>
              <a:buClr>
                <a:srgbClr val="AF2106"/>
              </a:buClr>
              <a:buFont typeface="Wingdings" charset="2"/>
              <a:buChar char=""/>
            </a:pPr>
            <a:r>
              <a:rPr lang="fr-FR" sz="2000" dirty="0" smtClean="0"/>
              <a:t>Cadre règlementaire (régional) ne prend pas en compte ce type d’habitat</a:t>
            </a:r>
            <a:endParaRPr lang="fr-FR" sz="2000" dirty="0">
              <a:solidFill>
                <a:srgbClr val="AF2106"/>
              </a:solidFill>
            </a:endParaRPr>
          </a:p>
          <a:p>
            <a:pPr marL="342900" lvl="1" indent="-342900" algn="just">
              <a:spcBef>
                <a:spcPts val="1200"/>
              </a:spcBef>
              <a:buClr>
                <a:srgbClr val="AF2106"/>
              </a:buClr>
              <a:buFont typeface="Wingdings" charset="2"/>
              <a:buChar char=""/>
            </a:pPr>
            <a:r>
              <a:rPr lang="fr-FR" sz="2000" dirty="0" smtClean="0"/>
              <a:t>Normes </a:t>
            </a:r>
            <a:r>
              <a:rPr lang="fr-FR" sz="2000" dirty="0"/>
              <a:t>de salubrité </a:t>
            </a:r>
            <a:r>
              <a:rPr lang="fr-FR" sz="2000" dirty="0" smtClean="0"/>
              <a:t>inadaptées (</a:t>
            </a:r>
            <a:r>
              <a:rPr lang="fr-FR" sz="2000" dirty="0"/>
              <a:t>AGW 30/08/2007</a:t>
            </a:r>
            <a:r>
              <a:rPr lang="fr-FR" sz="2000" dirty="0" smtClean="0"/>
              <a:t>)</a:t>
            </a:r>
          </a:p>
          <a:p>
            <a:pPr marL="342900" lvl="1" indent="-342900" algn="just">
              <a:spcBef>
                <a:spcPts val="1200"/>
              </a:spcBef>
              <a:buClr>
                <a:srgbClr val="AF2106"/>
              </a:buClr>
              <a:buFont typeface="Wingdings" charset="2"/>
              <a:buChar char=""/>
            </a:pPr>
            <a:r>
              <a:rPr lang="fr-FR" sz="2000" dirty="0" smtClean="0"/>
              <a:t>Permis d’urbanisme actuel inapproprié </a:t>
            </a:r>
          </a:p>
          <a:p>
            <a:pPr marL="342900" lvl="1" indent="-342900" algn="just">
              <a:spcBef>
                <a:spcPts val="1200"/>
              </a:spcBef>
              <a:buClr>
                <a:srgbClr val="AF2106"/>
              </a:buClr>
              <a:buFont typeface="Wingdings" charset="2"/>
              <a:buChar char=""/>
            </a:pPr>
            <a:r>
              <a:rPr lang="fr-FR" sz="2000" dirty="0" smtClean="0"/>
              <a:t>Refus fréquents pour des raisons paysagères</a:t>
            </a:r>
          </a:p>
          <a:p>
            <a:pPr marL="342900" lvl="1" indent="-342900" algn="just">
              <a:spcBef>
                <a:spcPts val="1200"/>
              </a:spcBef>
              <a:buClr>
                <a:srgbClr val="AF2106"/>
              </a:buClr>
              <a:buFont typeface="Wingdings" charset="2"/>
              <a:buChar char=""/>
            </a:pPr>
            <a:r>
              <a:rPr lang="fr-FR" sz="2000" dirty="0" smtClean="0"/>
              <a:t>Plan HP – </a:t>
            </a:r>
            <a:r>
              <a:rPr lang="fr-FR" sz="2000" dirty="0"/>
              <a:t>V</a:t>
            </a:r>
            <a:r>
              <a:rPr lang="fr-FR" sz="2000" dirty="0" smtClean="0"/>
              <a:t>iolence sociale </a:t>
            </a:r>
          </a:p>
          <a:p>
            <a:pPr marL="342900" lvl="1" indent="-342900" algn="just">
              <a:spcBef>
                <a:spcPts val="1200"/>
              </a:spcBef>
              <a:buClr>
                <a:srgbClr val="AF2106"/>
              </a:buClr>
              <a:buFont typeface="Wingdings" charset="2"/>
              <a:buChar char=""/>
            </a:pPr>
            <a:r>
              <a:rPr lang="fr-FR" sz="2000" dirty="0" smtClean="0"/>
              <a:t>Domiciliation </a:t>
            </a:r>
          </a:p>
          <a:p>
            <a:pPr marL="692150" lvl="2" indent="-342900">
              <a:buClr>
                <a:srgbClr val="AF2106"/>
              </a:buClr>
              <a:buFont typeface="Wingdings" charset="2"/>
              <a:buChar char=""/>
            </a:pPr>
            <a:endParaRPr lang="fr-FR" sz="1800" dirty="0" smtClean="0"/>
          </a:p>
          <a:p>
            <a:pPr marL="0" lvl="1" indent="0">
              <a:buClr>
                <a:srgbClr val="AF2106"/>
              </a:buClr>
              <a:buNone/>
            </a:pPr>
            <a:endParaRPr lang="fr-FR" sz="2000" dirty="0"/>
          </a:p>
        </p:txBody>
      </p:sp>
      <p:pic>
        <p:nvPicPr>
          <p:cNvPr id="4" name="Image 3" descr="Logo RBD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568169"/>
            <a:ext cx="9144000" cy="2851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2015" y="177183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57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GT habitat </a:t>
            </a:r>
            <a:r>
              <a:rPr lang="fr-FR" b="1" dirty="0"/>
              <a:t>hors </a:t>
            </a:r>
            <a:r>
              <a:rPr lang="fr-FR" b="1" dirty="0" smtClean="0"/>
              <a:t>norme – succès !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0084" y="2070846"/>
            <a:ext cx="7612064" cy="4182035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3 sous-groupes :</a:t>
            </a:r>
          </a:p>
          <a:p>
            <a:pPr>
              <a:spcBef>
                <a:spcPts val="3200"/>
              </a:spcBef>
            </a:pPr>
            <a:r>
              <a:rPr lang="fr-FR" dirty="0" smtClean="0"/>
              <a:t>Habitat collectif, Habitat léger, Plan HP</a:t>
            </a:r>
          </a:p>
          <a:p>
            <a:r>
              <a:rPr lang="fr-FR" dirty="0" smtClean="0"/>
              <a:t>Création d’un mémorandum de l’habitat léger </a:t>
            </a:r>
          </a:p>
          <a:p>
            <a:r>
              <a:rPr lang="fr-FR" dirty="0" smtClean="0"/>
              <a:t>Notions fédératrices (filière alternative et filière zone de loisirs)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7254" y="183454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180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RBDL = 15 </a:t>
            </a:r>
            <a:r>
              <a:rPr lang="fr-FR" dirty="0" smtClean="0"/>
              <a:t>associations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6854" y="1803189"/>
            <a:ext cx="7797165" cy="475101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AF2106"/>
                </a:solidFill>
              </a:rPr>
              <a:t>::::</a:t>
            </a:r>
            <a:r>
              <a:rPr lang="fr-FR" dirty="0">
                <a:solidFill>
                  <a:srgbClr val="AF2106"/>
                </a:solidFill>
              </a:rPr>
              <a:t> </a:t>
            </a:r>
            <a:r>
              <a:rPr lang="fr-FR" dirty="0"/>
              <a:t>Centre régional d'Intégration </a:t>
            </a:r>
            <a:r>
              <a:rPr lang="fr-FR" b="1" dirty="0">
                <a:solidFill>
                  <a:srgbClr val="AF2106"/>
                </a:solidFill>
              </a:rPr>
              <a:t>::::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AF2106"/>
                </a:solidFill>
              </a:rPr>
              <a:t>:::: </a:t>
            </a:r>
            <a:r>
              <a:rPr lang="fr-FR" b="1" dirty="0"/>
              <a:t>Centre </a:t>
            </a:r>
            <a:r>
              <a:rPr lang="fr-FR" b="1" dirty="0" smtClean="0"/>
              <a:t>culturel </a:t>
            </a:r>
            <a:r>
              <a:rPr lang="fr-FR" b="1" dirty="0"/>
              <a:t>du Brabant </a:t>
            </a:r>
            <a:r>
              <a:rPr lang="fr-FR" b="1" dirty="0" smtClean="0"/>
              <a:t>wallon (CCBW) </a:t>
            </a:r>
            <a:r>
              <a:rPr lang="fr-FR" b="1" dirty="0">
                <a:solidFill>
                  <a:srgbClr val="AF2106"/>
                </a:solidFill>
              </a:rPr>
              <a:t>::::</a:t>
            </a:r>
            <a:r>
              <a:rPr lang="fr-FR" b="1" dirty="0" smtClean="0"/>
              <a:t>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AF2106"/>
                </a:solidFill>
              </a:rPr>
              <a:t>:</a:t>
            </a:r>
            <a:r>
              <a:rPr lang="fr-FR" b="1" dirty="0">
                <a:solidFill>
                  <a:srgbClr val="AF2106"/>
                </a:solidFill>
              </a:rPr>
              <a:t>::: </a:t>
            </a:r>
            <a:r>
              <a:rPr lang="fr-FR" dirty="0" smtClean="0"/>
              <a:t>CEFA </a:t>
            </a:r>
            <a:r>
              <a:rPr lang="fr-FR" dirty="0" err="1" smtClean="0"/>
              <a:t>asbl</a:t>
            </a:r>
            <a:r>
              <a:rPr lang="fr-FR" dirty="0" smtClean="0">
                <a:solidFill>
                  <a:srgbClr val="1ACFFF"/>
                </a:solidFill>
              </a:rPr>
              <a:t> </a:t>
            </a:r>
            <a:r>
              <a:rPr lang="fr-FR" b="1" dirty="0">
                <a:solidFill>
                  <a:srgbClr val="AF2106"/>
                </a:solidFill>
              </a:rPr>
              <a:t>:::: </a:t>
            </a:r>
            <a:r>
              <a:rPr lang="fr-FR" dirty="0"/>
              <a:t>Équipes populaires</a:t>
            </a:r>
            <a:r>
              <a:rPr lang="fr-FR" b="1" dirty="0"/>
              <a:t> </a:t>
            </a:r>
            <a:r>
              <a:rPr lang="fr-FR" b="1" dirty="0">
                <a:solidFill>
                  <a:srgbClr val="AF2106"/>
                </a:solidFill>
              </a:rPr>
              <a:t>:::</a:t>
            </a:r>
            <a:r>
              <a:rPr lang="fr-FR" b="1" dirty="0" smtClean="0">
                <a:solidFill>
                  <a:srgbClr val="AF2106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AF2106"/>
                </a:solidFill>
              </a:rPr>
              <a:t>:</a:t>
            </a:r>
            <a:r>
              <a:rPr lang="fr-FR" b="1" dirty="0">
                <a:solidFill>
                  <a:srgbClr val="AF2106"/>
                </a:solidFill>
              </a:rPr>
              <a:t>:::</a:t>
            </a:r>
            <a:r>
              <a:rPr lang="fr-FR" b="1" dirty="0">
                <a:solidFill>
                  <a:srgbClr val="1ACFFF"/>
                </a:solidFill>
              </a:rPr>
              <a:t> </a:t>
            </a:r>
            <a:r>
              <a:rPr lang="fr-FR" dirty="0"/>
              <a:t>Femmes Prévoyantes Socialistes</a:t>
            </a:r>
            <a:r>
              <a:rPr lang="fr-FR" b="1" dirty="0">
                <a:solidFill>
                  <a:srgbClr val="AF2106"/>
                </a:solidFill>
              </a:rPr>
              <a:t> ::::</a:t>
            </a:r>
            <a:r>
              <a:rPr lang="fr-FR" b="1" dirty="0"/>
              <a:t> </a:t>
            </a:r>
            <a:r>
              <a:rPr lang="fr-FR" dirty="0"/>
              <a:t>FORABRA</a:t>
            </a:r>
            <a:r>
              <a:rPr lang="fr-FR" b="1" dirty="0"/>
              <a:t> </a:t>
            </a:r>
            <a:r>
              <a:rPr lang="fr-FR" b="1" dirty="0">
                <a:solidFill>
                  <a:srgbClr val="AF2106"/>
                </a:solidFill>
              </a:rPr>
              <a:t>::::</a:t>
            </a:r>
            <a:r>
              <a:rPr lang="fr-FR" b="1" dirty="0"/>
              <a:t>  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AF2106"/>
                </a:solidFill>
              </a:rPr>
              <a:t>:::: </a:t>
            </a:r>
            <a:r>
              <a:rPr lang="fr-FR" dirty="0"/>
              <a:t>Habitat et Participation</a:t>
            </a:r>
            <a:r>
              <a:rPr lang="fr-FR" b="1" dirty="0"/>
              <a:t> </a:t>
            </a:r>
            <a:r>
              <a:rPr lang="fr-FR" b="1" dirty="0">
                <a:solidFill>
                  <a:srgbClr val="AF2106"/>
                </a:solidFill>
              </a:rPr>
              <a:t>:::: </a:t>
            </a:r>
            <a:r>
              <a:rPr lang="fr-FR" dirty="0" err="1" smtClean="0"/>
              <a:t>Inform'Action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AF2106"/>
                </a:solidFill>
              </a:rPr>
              <a:t>:</a:t>
            </a:r>
            <a:r>
              <a:rPr lang="fr-FR" b="1" dirty="0">
                <a:solidFill>
                  <a:srgbClr val="AF2106"/>
                </a:solidFill>
              </a:rPr>
              <a:t>::</a:t>
            </a:r>
            <a:r>
              <a:rPr lang="fr-FR" b="1" dirty="0" smtClean="0">
                <a:solidFill>
                  <a:srgbClr val="AF2106"/>
                </a:solidFill>
              </a:rPr>
              <a:t>: </a:t>
            </a:r>
            <a:endParaRPr lang="fr-FR" b="1" dirty="0">
              <a:solidFill>
                <a:srgbClr val="AF2106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AF2106"/>
                </a:solidFill>
              </a:rPr>
              <a:t>:::</a:t>
            </a:r>
            <a:r>
              <a:rPr lang="fr-FR" b="1" dirty="0" smtClean="0">
                <a:solidFill>
                  <a:srgbClr val="AF2106"/>
                </a:solidFill>
              </a:rPr>
              <a:t>: </a:t>
            </a:r>
            <a:r>
              <a:rPr lang="fr-FR" dirty="0" smtClean="0"/>
              <a:t>La </a:t>
            </a:r>
            <a:r>
              <a:rPr lang="fr-FR" dirty="0"/>
              <a:t>Ligue </a:t>
            </a:r>
            <a:r>
              <a:rPr lang="fr-FR" dirty="0" smtClean="0"/>
              <a:t>des </a:t>
            </a:r>
            <a:r>
              <a:rPr lang="fr-FR" dirty="0"/>
              <a:t>Familles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b="1" dirty="0">
                <a:solidFill>
                  <a:srgbClr val="AF2106"/>
                </a:solidFill>
              </a:rPr>
              <a:t>:::: </a:t>
            </a:r>
            <a:r>
              <a:rPr lang="fr-FR" dirty="0"/>
              <a:t>Lire &amp; Écrire Brabant wallon</a:t>
            </a:r>
            <a:r>
              <a:rPr lang="fr-FR" b="1" dirty="0">
                <a:solidFill>
                  <a:srgbClr val="AF2106"/>
                </a:solidFill>
              </a:rPr>
              <a:t> ::::</a:t>
            </a:r>
            <a:r>
              <a:rPr lang="fr-FR" b="1" dirty="0" smtClean="0"/>
              <a:t> </a:t>
            </a:r>
          </a:p>
          <a:p>
            <a:pPr marL="0" indent="0" algn="ctr">
              <a:buNone/>
            </a:pPr>
            <a:r>
              <a:rPr lang="fr-FR" dirty="0" smtClean="0"/>
              <a:t>MOC </a:t>
            </a:r>
            <a:r>
              <a:rPr lang="fr-FR" dirty="0"/>
              <a:t>– </a:t>
            </a:r>
            <a:r>
              <a:rPr lang="fr-FR" dirty="0" smtClean="0"/>
              <a:t>CIEP</a:t>
            </a:r>
            <a:r>
              <a:rPr lang="fr-FR" b="1" dirty="0" smtClean="0">
                <a:solidFill>
                  <a:srgbClr val="AF2106"/>
                </a:solidFill>
              </a:rPr>
              <a:t> :</a:t>
            </a:r>
            <a:r>
              <a:rPr lang="fr-FR" b="1" dirty="0">
                <a:solidFill>
                  <a:srgbClr val="AF2106"/>
                </a:solidFill>
              </a:rPr>
              <a:t>::: </a:t>
            </a:r>
            <a:r>
              <a:rPr lang="fr-FR" dirty="0"/>
              <a:t>PAC Brabant wallon </a:t>
            </a:r>
            <a:r>
              <a:rPr lang="fr-FR" b="1" dirty="0">
                <a:solidFill>
                  <a:srgbClr val="AF2106"/>
                </a:solidFill>
              </a:rPr>
              <a:t>::::</a:t>
            </a:r>
            <a:r>
              <a:rPr lang="fr-FR" b="1" dirty="0">
                <a:solidFill>
                  <a:srgbClr val="1ACFFF"/>
                </a:solidFill>
              </a:rPr>
              <a:t> </a:t>
            </a:r>
            <a:r>
              <a:rPr lang="fr-FR" dirty="0"/>
              <a:t>C.R.A.B.E.</a:t>
            </a:r>
            <a:r>
              <a:rPr lang="fr-FR" b="1" dirty="0">
                <a:solidFill>
                  <a:srgbClr val="AF2106"/>
                </a:solidFill>
              </a:rPr>
              <a:t> ::::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AF2106"/>
                </a:solidFill>
              </a:rPr>
              <a:t>:::: </a:t>
            </a:r>
            <a:r>
              <a:rPr lang="fr-FR" dirty="0"/>
              <a:t>Vie Féminine </a:t>
            </a:r>
            <a:r>
              <a:rPr lang="fr-FR" b="1" dirty="0">
                <a:solidFill>
                  <a:srgbClr val="AF2106"/>
                </a:solidFill>
              </a:rPr>
              <a:t>::::</a:t>
            </a:r>
            <a:r>
              <a:rPr lang="fr-FR" b="1" dirty="0">
                <a:solidFill>
                  <a:srgbClr val="1ACFFF"/>
                </a:solidFill>
              </a:rPr>
              <a:t> </a:t>
            </a:r>
            <a:r>
              <a:rPr lang="fr-FR" dirty="0"/>
              <a:t> C.A.L. Laïcité Brabant wallon</a:t>
            </a:r>
            <a:r>
              <a:rPr lang="fr-FR" b="1" dirty="0">
                <a:solidFill>
                  <a:srgbClr val="1ACFFF"/>
                </a:solidFill>
              </a:rPr>
              <a:t> </a:t>
            </a:r>
            <a:r>
              <a:rPr lang="fr-FR" b="1" dirty="0">
                <a:solidFill>
                  <a:srgbClr val="AF2106"/>
                </a:solidFill>
              </a:rPr>
              <a:t>::::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82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13598"/>
            <a:ext cx="8432038" cy="1834550"/>
          </a:xfrm>
        </p:spPr>
        <p:txBody>
          <a:bodyPr>
            <a:noAutofit/>
          </a:bodyPr>
          <a:lstStyle/>
          <a:p>
            <a:pPr algn="just">
              <a:buClr>
                <a:srgbClr val="AF2106"/>
              </a:buClr>
            </a:pPr>
            <a:r>
              <a:rPr lang="fr-FR" sz="2400" b="1" dirty="0">
                <a:latin typeface="+mn-lt"/>
              </a:rPr>
              <a:t>E</a:t>
            </a:r>
            <a:r>
              <a:rPr lang="fr-FR" sz="2400" b="1" dirty="0" smtClean="0">
                <a:latin typeface="+mn-lt"/>
              </a:rPr>
              <a:t>n </a:t>
            </a:r>
            <a:r>
              <a:rPr lang="fr-FR" sz="2400" b="1" dirty="0">
                <a:latin typeface="+mn-lt"/>
              </a:rPr>
              <a:t>2013…</a:t>
            </a:r>
            <a:br>
              <a:rPr lang="fr-FR" sz="2400" b="1" dirty="0">
                <a:latin typeface="+mn-lt"/>
              </a:rPr>
            </a:br>
            <a:r>
              <a:rPr lang="fr-FR" sz="1900" dirty="0"/>
              <a:t>le RBDL met en place toute une série de </a:t>
            </a:r>
            <a:r>
              <a:rPr lang="fr-FR" sz="2400" b="1" dirty="0" smtClean="0"/>
              <a:t>groupes </a:t>
            </a:r>
            <a:r>
              <a:rPr lang="fr-FR" sz="2400" b="1" dirty="0"/>
              <a:t>de </a:t>
            </a:r>
            <a:r>
              <a:rPr lang="fr-FR" sz="2400" b="1" dirty="0" smtClean="0"/>
              <a:t>réflexion hétérogènes </a:t>
            </a:r>
            <a:r>
              <a:rPr lang="fr-FR" sz="1900" dirty="0" smtClean="0"/>
              <a:t>pour </a:t>
            </a:r>
            <a:r>
              <a:rPr lang="fr-FR" sz="1900" dirty="0"/>
              <a:t>aboutir </a:t>
            </a:r>
            <a:r>
              <a:rPr lang="fr-FR" sz="1900" dirty="0" smtClean="0"/>
              <a:t>aux </a:t>
            </a:r>
            <a:r>
              <a:rPr lang="fr-FR" sz="2000" b="1" dirty="0" smtClean="0"/>
              <a:t>Assises </a:t>
            </a:r>
            <a:r>
              <a:rPr lang="fr-FR" sz="2000" b="1" dirty="0"/>
              <a:t>du </a:t>
            </a:r>
            <a:r>
              <a:rPr lang="fr-FR" sz="2000" b="1" dirty="0" smtClean="0"/>
              <a:t>Logement (décembre 2013)</a:t>
            </a:r>
            <a:r>
              <a:rPr lang="fr-FR" sz="2000" dirty="0" smtClean="0"/>
              <a:t>.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909" y="1865909"/>
            <a:ext cx="8544329" cy="4468775"/>
          </a:xfrm>
          <a:noFill/>
          <a:ln w="3175" cmpd="sng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Clr>
                <a:srgbClr val="AF2106"/>
              </a:buClr>
              <a:buFont typeface="Wingdings" charset="2"/>
              <a:buChar char="§"/>
            </a:pPr>
            <a:r>
              <a:rPr lang="fr-FR" dirty="0" smtClean="0"/>
              <a:t>Logement </a:t>
            </a:r>
            <a:r>
              <a:rPr lang="fr-FR" dirty="0"/>
              <a:t>et migrants </a:t>
            </a:r>
          </a:p>
          <a:p>
            <a:pPr>
              <a:buClr>
                <a:srgbClr val="AF2106"/>
              </a:buClr>
              <a:buFont typeface="Wingdings" charset="2"/>
              <a:buChar char="§"/>
            </a:pPr>
            <a:r>
              <a:rPr lang="fr-FR" dirty="0" smtClean="0"/>
              <a:t>Logement </a:t>
            </a:r>
            <a:r>
              <a:rPr lang="fr-FR" dirty="0"/>
              <a:t>et mobilité</a:t>
            </a:r>
          </a:p>
          <a:p>
            <a:pPr>
              <a:buClr>
                <a:srgbClr val="AF2106"/>
              </a:buClr>
              <a:buFont typeface="Wingdings" charset="2"/>
              <a:buChar char="§"/>
            </a:pPr>
            <a:r>
              <a:rPr lang="fr-FR" b="1" u="sng" dirty="0" smtClean="0"/>
              <a:t>Logement </a:t>
            </a:r>
            <a:r>
              <a:rPr lang="fr-FR" b="1" u="sng" dirty="0"/>
              <a:t>et habitat hors norme</a:t>
            </a:r>
          </a:p>
          <a:p>
            <a:pPr>
              <a:buClr>
                <a:srgbClr val="AF2106"/>
              </a:buClr>
              <a:buFont typeface="Wingdings" charset="2"/>
              <a:buChar char="§"/>
            </a:pPr>
            <a:r>
              <a:rPr lang="fr-FR" dirty="0" smtClean="0"/>
              <a:t>Logement et femmes</a:t>
            </a:r>
            <a:endParaRPr lang="fr-FR" dirty="0"/>
          </a:p>
          <a:p>
            <a:pPr>
              <a:buClr>
                <a:srgbClr val="AF2106"/>
              </a:buClr>
              <a:buFont typeface="Wingdings" charset="2"/>
              <a:buChar char="§"/>
            </a:pPr>
            <a:r>
              <a:rPr lang="fr-FR" dirty="0" smtClean="0"/>
              <a:t>Logement et générations</a:t>
            </a:r>
          </a:p>
          <a:p>
            <a:pPr>
              <a:buClr>
                <a:srgbClr val="AF2106"/>
              </a:buClr>
              <a:buFont typeface="Wingdings" charset="2"/>
              <a:buChar char="§"/>
            </a:pPr>
            <a:r>
              <a:rPr lang="fr-FR" dirty="0" smtClean="0"/>
              <a:t>Logement, participation et accès à la </a:t>
            </a:r>
            <a:br>
              <a:rPr lang="fr-FR" dirty="0" smtClean="0"/>
            </a:br>
            <a:r>
              <a:rPr lang="fr-FR" dirty="0" smtClean="0"/>
              <a:t>propriété</a:t>
            </a:r>
          </a:p>
          <a:p>
            <a:pPr>
              <a:buClr>
                <a:srgbClr val="AF2106"/>
              </a:buClr>
              <a:buFont typeface="Wingdings" charset="2"/>
              <a:buChar char="§"/>
            </a:pPr>
            <a:r>
              <a:rPr lang="fr-FR" dirty="0" smtClean="0"/>
              <a:t>Logement </a:t>
            </a:r>
            <a:r>
              <a:rPr lang="fr-FR" dirty="0"/>
              <a:t>public</a:t>
            </a:r>
          </a:p>
          <a:p>
            <a:pPr>
              <a:buClr>
                <a:srgbClr val="AF2106"/>
              </a:buClr>
              <a:buFont typeface="Wingdings" charset="2"/>
              <a:buChar char="§"/>
            </a:pPr>
            <a:r>
              <a:rPr lang="fr-FR" dirty="0" smtClean="0"/>
              <a:t>Logement</a:t>
            </a:r>
            <a:r>
              <a:rPr lang="fr-FR" dirty="0"/>
              <a:t>, handicap et santé </a:t>
            </a:r>
            <a:r>
              <a:rPr lang="fr-FR" dirty="0" smtClean="0"/>
              <a:t>mentale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11086" y="2148148"/>
            <a:ext cx="2475397" cy="1849380"/>
          </a:xfrm>
          <a:prstGeom prst="rect">
            <a:avLst/>
          </a:prstGeom>
        </p:spPr>
      </p:pic>
      <p:pic>
        <p:nvPicPr>
          <p:cNvPr id="5" name="Image 4" descr="DSCF13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10770" y="4248408"/>
            <a:ext cx="2424027" cy="1818020"/>
          </a:xfrm>
          <a:prstGeom prst="rect">
            <a:avLst/>
          </a:prstGeom>
        </p:spPr>
      </p:pic>
      <p:pic>
        <p:nvPicPr>
          <p:cNvPr id="6" name="Image 5" descr="Logo RBD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568428"/>
            <a:ext cx="9144000" cy="2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80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51000"/>
          </a:xfrm>
        </p:spPr>
        <p:txBody>
          <a:bodyPr>
            <a:normAutofit/>
          </a:bodyPr>
          <a:lstStyle/>
          <a:p>
            <a:pPr algn="l">
              <a:buClr>
                <a:srgbClr val="AF2106"/>
              </a:buClr>
            </a:pPr>
            <a:r>
              <a:rPr lang="fr-FR" sz="3200" dirty="0"/>
              <a:t>D</a:t>
            </a:r>
            <a:r>
              <a:rPr lang="fr-FR" sz="3200" dirty="0" smtClean="0"/>
              <a:t>eux </a:t>
            </a:r>
            <a:r>
              <a:rPr lang="fr-FR" sz="3200" dirty="0"/>
              <a:t>axes majeurs et porteurs à développer</a:t>
            </a:r>
            <a:endParaRPr lang="fr-FR" sz="2900" b="1" dirty="0"/>
          </a:p>
        </p:txBody>
      </p:sp>
      <p:sp>
        <p:nvSpPr>
          <p:cNvPr id="4" name="Rectangle 3"/>
          <p:cNvSpPr/>
          <p:nvPr/>
        </p:nvSpPr>
        <p:spPr>
          <a:xfrm>
            <a:off x="535590" y="2430385"/>
            <a:ext cx="7898994" cy="67710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  :::: Logement public ::::         </a:t>
            </a:r>
          </a:p>
          <a:p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  ::::: Habitat léger ::::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6" name="Image 5" descr="logemant publ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80691" y="2825255"/>
            <a:ext cx="2512361" cy="3546666"/>
          </a:xfrm>
          <a:prstGeom prst="rect">
            <a:avLst/>
          </a:prstGeom>
        </p:spPr>
      </p:pic>
      <p:pic>
        <p:nvPicPr>
          <p:cNvPr id="7" name="Image 6" descr="Logo RBD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588530"/>
            <a:ext cx="9144000" cy="285150"/>
          </a:xfrm>
          <a:prstGeom prst="rect">
            <a:avLst/>
          </a:prstGeom>
        </p:spPr>
      </p:pic>
      <p:pic>
        <p:nvPicPr>
          <p:cNvPr id="8" name="Image 7" descr="logement leg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06714" y="2825255"/>
            <a:ext cx="2506720" cy="35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11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91272"/>
          </a:xfrm>
        </p:spPr>
        <p:txBody>
          <a:bodyPr>
            <a:normAutofit/>
          </a:bodyPr>
          <a:lstStyle/>
          <a:p>
            <a:r>
              <a:rPr lang="fr-FR" sz="2600" dirty="0" smtClean="0"/>
              <a:t>Habitat léger ?</a:t>
            </a:r>
            <a:br>
              <a:rPr lang="fr-FR" sz="2600" dirty="0" smtClean="0"/>
            </a:br>
            <a:r>
              <a:rPr lang="fr-FR" sz="2600" dirty="0" smtClean="0">
                <a:solidFill>
                  <a:srgbClr val="AF2106"/>
                </a:solidFill>
              </a:rPr>
              <a:t>:::: C’est quoi  ::::</a:t>
            </a:r>
            <a:endParaRPr lang="fr-FR" sz="2600" dirty="0">
              <a:solidFill>
                <a:srgbClr val="AF210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166" y="1928629"/>
            <a:ext cx="8353650" cy="20411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sz="2800" dirty="0" smtClean="0"/>
              <a:t>Constructions </a:t>
            </a:r>
            <a:r>
              <a:rPr lang="fr-FR" sz="2800" dirty="0"/>
              <a:t>destinées à la </a:t>
            </a:r>
            <a:r>
              <a:rPr lang="fr-FR" sz="2800" dirty="0" smtClean="0"/>
              <a:t>résidence, </a:t>
            </a:r>
            <a:r>
              <a:rPr lang="fr-FR" sz="2800" dirty="0"/>
              <a:t>qu’elles soient mobiles ou immobiles, parfois démontables et toujours aisément </a:t>
            </a:r>
            <a:r>
              <a:rPr lang="fr-FR" sz="2800" dirty="0" smtClean="0"/>
              <a:t>réversibles. Leurs </a:t>
            </a:r>
            <a:r>
              <a:rPr lang="fr-FR" sz="2800" dirty="0"/>
              <a:t>formes sont diversifiées : roulottes, caravanes, yourtes</a:t>
            </a:r>
            <a:r>
              <a:rPr lang="fr-FR" sz="2800" dirty="0" smtClean="0"/>
              <a:t>, </a:t>
            </a:r>
            <a:r>
              <a:rPr lang="fr-FR" sz="2800" dirty="0" err="1" smtClean="0"/>
              <a:t>mobilhomes</a:t>
            </a:r>
            <a:r>
              <a:rPr lang="fr-FR" sz="2800" dirty="0" smtClean="0"/>
              <a:t>, </a:t>
            </a:r>
            <a:r>
              <a:rPr lang="fr-FR" sz="2800" dirty="0"/>
              <a:t>chalets et autres constructions légères en bois, paille et terre crue, anciennes serres, « dômes », etc</a:t>
            </a:r>
            <a:r>
              <a:rPr lang="fr-FR" sz="2800" dirty="0" smtClean="0"/>
              <a:t>.</a:t>
            </a:r>
          </a:p>
          <a:p>
            <a:pPr marL="0" indent="0" algn="just">
              <a:buNone/>
            </a:pPr>
            <a:endParaRPr lang="fr-FR" sz="2000" dirty="0"/>
          </a:p>
        </p:txBody>
      </p:sp>
      <p:pic>
        <p:nvPicPr>
          <p:cNvPr id="4" name="Image 3" descr="Logo RBD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568169"/>
            <a:ext cx="9144000" cy="285150"/>
          </a:xfrm>
          <a:prstGeom prst="rect">
            <a:avLst/>
          </a:prstGeom>
        </p:spPr>
      </p:pic>
      <p:pic>
        <p:nvPicPr>
          <p:cNvPr id="5" name="Image 4" descr="HL_Baraqu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1696" y="4126568"/>
            <a:ext cx="3117359" cy="18171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25598" y="4126568"/>
            <a:ext cx="2351953" cy="18437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96178" y="4126568"/>
            <a:ext cx="2458360" cy="18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24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040096" cy="734473"/>
          </a:xfrm>
        </p:spPr>
        <p:txBody>
          <a:bodyPr>
            <a:noAutofit/>
          </a:bodyPr>
          <a:lstStyle/>
          <a:p>
            <a:r>
              <a:rPr lang="fr-FR" sz="6000" dirty="0" smtClean="0"/>
              <a:t/>
            </a:r>
            <a:br>
              <a:rPr lang="fr-FR" sz="6000" dirty="0" smtClean="0"/>
            </a:br>
            <a:r>
              <a:rPr lang="fr-FR" sz="6000" dirty="0" smtClean="0">
                <a:solidFill>
                  <a:srgbClr val="AF2106"/>
                </a:solidFill>
              </a:rPr>
              <a:t>:</a:t>
            </a:r>
            <a:r>
              <a:rPr lang="fr-FR" sz="6000" dirty="0">
                <a:solidFill>
                  <a:srgbClr val="AF2106"/>
                </a:solidFill>
              </a:rPr>
              <a:t>::: </a:t>
            </a:r>
            <a:r>
              <a:rPr lang="fr-FR" sz="6000" dirty="0" smtClean="0">
                <a:solidFill>
                  <a:srgbClr val="AF2106"/>
                </a:solidFill>
              </a:rPr>
              <a:t>Caractéristiques </a:t>
            </a:r>
            <a:r>
              <a:rPr lang="fr-FR" sz="6000" dirty="0">
                <a:solidFill>
                  <a:srgbClr val="AF2106"/>
                </a:solidFill>
              </a:rPr>
              <a:t>::::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175" y="2086526"/>
            <a:ext cx="7612064" cy="4357917"/>
          </a:xfrm>
          <a:ln>
            <a:solidFill>
              <a:srgbClr val="E8BC4A"/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AF2106"/>
              </a:buClr>
              <a:buFont typeface="Wingdings" charset="2"/>
              <a:buChar char="§"/>
            </a:pPr>
            <a:r>
              <a:rPr lang="fr-FR" b="1" dirty="0"/>
              <a:t>Réponse évolutive</a:t>
            </a:r>
            <a:r>
              <a:rPr lang="fr-FR" dirty="0"/>
              <a:t> aux besoins des habitants </a:t>
            </a:r>
          </a:p>
          <a:p>
            <a:pPr algn="just">
              <a:buClr>
                <a:srgbClr val="AF2106"/>
              </a:buClr>
              <a:buFont typeface="Wingdings" charset="2"/>
              <a:buChar char="§"/>
            </a:pPr>
            <a:r>
              <a:rPr lang="fr-FR" b="1" dirty="0" smtClean="0"/>
              <a:t>Maitrise de </a:t>
            </a:r>
            <a:r>
              <a:rPr lang="fr-FR" b="1" dirty="0"/>
              <a:t>son logement </a:t>
            </a:r>
            <a:r>
              <a:rPr lang="fr-FR" dirty="0"/>
              <a:t>et une capacité de se réaliser socialement</a:t>
            </a:r>
          </a:p>
          <a:p>
            <a:pPr algn="just">
              <a:buClr>
                <a:srgbClr val="AF2106"/>
              </a:buClr>
              <a:buFont typeface="Wingdings" charset="2"/>
              <a:buChar char="§"/>
            </a:pPr>
            <a:r>
              <a:rPr lang="fr-FR" b="1" dirty="0"/>
              <a:t>Prix</a:t>
            </a:r>
            <a:r>
              <a:rPr lang="fr-FR" dirty="0"/>
              <a:t> jusqu’à 10 </a:t>
            </a:r>
            <a:r>
              <a:rPr lang="fr-FR" dirty="0" smtClean="0"/>
              <a:t>fois </a:t>
            </a:r>
            <a:r>
              <a:rPr lang="fr-FR" dirty="0"/>
              <a:t>moins élevé que le logement traditionnel moyen</a:t>
            </a:r>
          </a:p>
          <a:p>
            <a:pPr algn="just">
              <a:buClr>
                <a:srgbClr val="AF2106"/>
              </a:buClr>
              <a:buFont typeface="Wingdings" charset="2"/>
              <a:buChar char="§"/>
            </a:pPr>
            <a:r>
              <a:rPr lang="fr-FR" b="1" dirty="0"/>
              <a:t>Empreinte environnementale </a:t>
            </a:r>
            <a:r>
              <a:rPr lang="fr-FR" dirty="0"/>
              <a:t>plus </a:t>
            </a:r>
            <a:r>
              <a:rPr lang="fr-FR" dirty="0" smtClean="0"/>
              <a:t>faible &amp; contact </a:t>
            </a:r>
            <a:r>
              <a:rPr lang="fr-FR" dirty="0"/>
              <a:t>avec la </a:t>
            </a:r>
            <a:r>
              <a:rPr lang="fr-FR" b="1" dirty="0" smtClean="0"/>
              <a:t>nature</a:t>
            </a:r>
            <a:endParaRPr lang="fr-FR" dirty="0"/>
          </a:p>
          <a:p>
            <a:pPr algn="just">
              <a:buClr>
                <a:srgbClr val="AF2106"/>
              </a:buClr>
              <a:buFont typeface="Wingdings" charset="2"/>
              <a:buChar char="§"/>
            </a:pPr>
            <a:r>
              <a:rPr lang="fr-FR" b="1" dirty="0"/>
              <a:t>Tonnage</a:t>
            </a:r>
            <a:r>
              <a:rPr lang="fr-FR" dirty="0"/>
              <a:t> au mètre cube </a:t>
            </a:r>
            <a:r>
              <a:rPr lang="fr-FR" dirty="0" smtClean="0"/>
              <a:t>plus </a:t>
            </a:r>
            <a:r>
              <a:rPr lang="fr-FR" b="1" dirty="0"/>
              <a:t>faible</a:t>
            </a:r>
            <a:r>
              <a:rPr lang="fr-FR" dirty="0"/>
              <a:t> que le logement traditionnel </a:t>
            </a:r>
          </a:p>
          <a:p>
            <a:pPr algn="just">
              <a:buClr>
                <a:srgbClr val="AF2106"/>
              </a:buClr>
              <a:buFont typeface="Wingdings" charset="2"/>
              <a:buChar char="§"/>
            </a:pPr>
            <a:r>
              <a:rPr lang="fr-FR" b="1" dirty="0"/>
              <a:t>Emprise au sol </a:t>
            </a:r>
            <a:r>
              <a:rPr lang="fr-FR" dirty="0"/>
              <a:t>bien moindre  </a:t>
            </a:r>
            <a:r>
              <a:rPr lang="fr-FR" dirty="0" smtClean="0"/>
              <a:t>&amp;</a:t>
            </a:r>
            <a:r>
              <a:rPr lang="fr-FR" dirty="0"/>
              <a:t> </a:t>
            </a:r>
            <a:r>
              <a:rPr lang="fr-FR" b="1" dirty="0" smtClean="0"/>
              <a:t>faible artificialisation </a:t>
            </a:r>
            <a:r>
              <a:rPr lang="fr-FR" dirty="0"/>
              <a:t>des </a:t>
            </a:r>
            <a:r>
              <a:rPr lang="fr-FR" dirty="0" smtClean="0"/>
              <a:t>sols</a:t>
            </a:r>
          </a:p>
          <a:p>
            <a:pPr algn="just">
              <a:buClr>
                <a:srgbClr val="AF2106"/>
              </a:buClr>
              <a:buFont typeface="Wingdings" charset="2"/>
              <a:buChar char="§"/>
            </a:pPr>
            <a:r>
              <a:rPr lang="fr-FR" b="1" dirty="0" smtClean="0"/>
              <a:t>Autoréalisation</a:t>
            </a:r>
            <a:endParaRPr lang="fr-FR" b="1" dirty="0"/>
          </a:p>
        </p:txBody>
      </p:sp>
      <p:pic>
        <p:nvPicPr>
          <p:cNvPr id="6" name="Image 5" descr="Logo RBD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584109"/>
            <a:ext cx="9144000" cy="2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19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132" y="407676"/>
            <a:ext cx="8779494" cy="1003516"/>
          </a:xfrm>
        </p:spPr>
        <p:txBody>
          <a:bodyPr>
            <a:noAutofit/>
          </a:bodyPr>
          <a:lstStyle/>
          <a:p>
            <a:r>
              <a:rPr lang="fr-FR" sz="2600" b="1" dirty="0" smtClean="0"/>
              <a:t> </a:t>
            </a:r>
            <a:br>
              <a:rPr lang="fr-FR" sz="2600" b="1" dirty="0" smtClean="0"/>
            </a:br>
            <a:r>
              <a:rPr lang="fr-FR" sz="3900" b="1" dirty="0" smtClean="0"/>
              <a:t>Habitat léger (HL)</a:t>
            </a:r>
            <a:br>
              <a:rPr lang="fr-FR" sz="3900" b="1" dirty="0" smtClean="0"/>
            </a:br>
            <a:r>
              <a:rPr lang="fr-FR" sz="3900" b="1" dirty="0" smtClean="0"/>
              <a:t>Actions concrètes</a:t>
            </a:r>
            <a:br>
              <a:rPr lang="fr-FR" sz="3900" b="1" dirty="0" smtClean="0"/>
            </a:br>
            <a:endParaRPr lang="fr-FR" sz="39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fr-FR" sz="2900" dirty="0" smtClean="0">
                <a:solidFill>
                  <a:srgbClr val="AF2106"/>
                </a:solidFill>
              </a:rPr>
              <a:t>===</a:t>
            </a:r>
            <a:r>
              <a:rPr lang="fr-FR" sz="2900" dirty="0" smtClean="0"/>
              <a:t>    	DPR </a:t>
            </a:r>
            <a:r>
              <a:rPr lang="fr-FR" sz="2900" dirty="0"/>
              <a:t>(juin 2014)</a:t>
            </a:r>
          </a:p>
          <a:p>
            <a:pPr marL="0" lvl="0" indent="0">
              <a:buNone/>
            </a:pPr>
            <a:r>
              <a:rPr lang="fr-FR" sz="2900" dirty="0" smtClean="0">
                <a:solidFill>
                  <a:srgbClr val="AF2106"/>
                </a:solidFill>
              </a:rPr>
              <a:t>===</a:t>
            </a:r>
            <a:r>
              <a:rPr lang="fr-FR" sz="2900" dirty="0"/>
              <a:t>	</a:t>
            </a:r>
            <a:r>
              <a:rPr lang="fr-FR" sz="2900" dirty="0" smtClean="0"/>
              <a:t>Présentation </a:t>
            </a:r>
            <a:r>
              <a:rPr lang="fr-FR" sz="2900" dirty="0"/>
              <a:t>du mémorandum de l’HL – </a:t>
            </a:r>
            <a:r>
              <a:rPr lang="fr-FR" sz="2900" dirty="0" smtClean="0"/>
              <a:t>(octobre 2014)</a:t>
            </a:r>
          </a:p>
          <a:p>
            <a:pPr marL="0" lvl="0" indent="0">
              <a:buNone/>
            </a:pPr>
            <a:r>
              <a:rPr lang="fr-FR" sz="2900" dirty="0" smtClean="0">
                <a:solidFill>
                  <a:srgbClr val="AF2106"/>
                </a:solidFill>
              </a:rPr>
              <a:t>===</a:t>
            </a:r>
            <a:r>
              <a:rPr lang="fr-FR" sz="2900" dirty="0"/>
              <a:t>	</a:t>
            </a:r>
            <a:r>
              <a:rPr lang="fr-FR" sz="2900" dirty="0" smtClean="0"/>
              <a:t>Matinée de l’Habitat léger </a:t>
            </a:r>
            <a:r>
              <a:rPr lang="fr-FR" sz="2900" dirty="0"/>
              <a:t>(décembre 2014)</a:t>
            </a:r>
          </a:p>
          <a:p>
            <a:pPr marL="0" lvl="0" indent="0">
              <a:buNone/>
            </a:pPr>
            <a:r>
              <a:rPr lang="fr-FR" sz="2900" dirty="0" smtClean="0">
                <a:solidFill>
                  <a:srgbClr val="AF2106"/>
                </a:solidFill>
              </a:rPr>
              <a:t>===</a:t>
            </a:r>
            <a:r>
              <a:rPr lang="fr-FR" sz="2900" dirty="0" smtClean="0"/>
              <a:t> </a:t>
            </a:r>
            <a:r>
              <a:rPr lang="fr-FR" sz="2900" dirty="0"/>
              <a:t> </a:t>
            </a:r>
            <a:r>
              <a:rPr lang="fr-FR" sz="2900" dirty="0" smtClean="0"/>
              <a:t>	Enquête parlementaire Plan HP (juin 2015)</a:t>
            </a:r>
          </a:p>
          <a:p>
            <a:pPr marL="0" indent="0">
              <a:buNone/>
            </a:pPr>
            <a:r>
              <a:rPr lang="fr-FR" sz="2900" dirty="0" smtClean="0">
                <a:solidFill>
                  <a:srgbClr val="AF2106"/>
                </a:solidFill>
              </a:rPr>
              <a:t>===</a:t>
            </a:r>
            <a:r>
              <a:rPr lang="fr-FR" sz="2900" dirty="0" smtClean="0"/>
              <a:t>  	Habitat </a:t>
            </a:r>
            <a:r>
              <a:rPr lang="fr-FR" sz="2900" dirty="0"/>
              <a:t>léger en fête (26 septembre 2015</a:t>
            </a:r>
            <a:r>
              <a:rPr lang="fr-FR" sz="2900" dirty="0" smtClean="0"/>
              <a:t>)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AF2106"/>
                </a:solidFill>
              </a:rPr>
              <a:t>==</a:t>
            </a:r>
            <a:r>
              <a:rPr lang="fr-FR" sz="2900" dirty="0" smtClean="0">
                <a:solidFill>
                  <a:srgbClr val="AF2106"/>
                </a:solidFill>
              </a:rPr>
              <a:t>=	</a:t>
            </a:r>
            <a:r>
              <a:rPr lang="fr-FR" sz="2900" dirty="0" smtClean="0"/>
              <a:t>Production Exposition &amp; Documentaire (2015)</a:t>
            </a:r>
          </a:p>
          <a:p>
            <a:pPr marL="0" indent="0">
              <a:buNone/>
            </a:pPr>
            <a:r>
              <a:rPr lang="fr-FR" sz="2900" dirty="0" smtClean="0">
                <a:solidFill>
                  <a:srgbClr val="AF2106"/>
                </a:solidFill>
              </a:rPr>
              <a:t>=</a:t>
            </a:r>
            <a:r>
              <a:rPr lang="fr-FR" sz="2900" dirty="0">
                <a:solidFill>
                  <a:srgbClr val="AF2106"/>
                </a:solidFill>
              </a:rPr>
              <a:t>=</a:t>
            </a:r>
            <a:r>
              <a:rPr lang="fr-FR" sz="2900" dirty="0" smtClean="0">
                <a:solidFill>
                  <a:srgbClr val="AF2106"/>
                </a:solidFill>
              </a:rPr>
              <a:t>=	</a:t>
            </a:r>
            <a:r>
              <a:rPr lang="fr-FR" sz="2900" dirty="0" smtClean="0"/>
              <a:t>Étude juridique UCL – St-Louis – H&amp;P – RWDH – Halé!</a:t>
            </a:r>
            <a:endParaRPr lang="fr-FR" sz="2900" dirty="0" smtClean="0">
              <a:solidFill>
                <a:srgbClr val="AF2106"/>
              </a:solidFill>
            </a:endParaRPr>
          </a:p>
          <a:p>
            <a:pPr marL="0" indent="0">
              <a:buNone/>
            </a:pPr>
            <a:r>
              <a:rPr lang="fr-FR" sz="2900" dirty="0">
                <a:solidFill>
                  <a:srgbClr val="AF2106"/>
                </a:solidFill>
              </a:rPr>
              <a:t>==</a:t>
            </a:r>
            <a:r>
              <a:rPr lang="fr-FR" sz="2900" dirty="0" smtClean="0">
                <a:solidFill>
                  <a:srgbClr val="AF2106"/>
                </a:solidFill>
              </a:rPr>
              <a:t>=	</a:t>
            </a:r>
            <a:r>
              <a:rPr lang="fr-FR" sz="2900" dirty="0" smtClean="0"/>
              <a:t>Soutien au Collectif Halé!</a:t>
            </a:r>
            <a:endParaRPr lang="fr-FR" sz="2900" dirty="0"/>
          </a:p>
          <a:p>
            <a:pPr marL="0" lvl="0" indent="0">
              <a:buNone/>
            </a:pPr>
            <a:endParaRPr lang="fr-FR" sz="2900" dirty="0" smtClean="0"/>
          </a:p>
        </p:txBody>
      </p:sp>
      <p:pic>
        <p:nvPicPr>
          <p:cNvPr id="4" name="Image 3" descr="Logo RBD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568429"/>
            <a:ext cx="9144000" cy="2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11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50154"/>
          </a:xfrm>
        </p:spPr>
        <p:txBody>
          <a:bodyPr>
            <a:noAutofit/>
          </a:bodyPr>
          <a:lstStyle/>
          <a:p>
            <a:r>
              <a:rPr lang="fr-FR" sz="6000" dirty="0" smtClean="0"/>
              <a:t>Toutes les infos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71505"/>
            <a:ext cx="8229600" cy="22579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dirty="0" smtClean="0">
                <a:hlinkClick r:id="rId3"/>
              </a:rPr>
              <a:t>www.rbdl.be</a:t>
            </a:r>
            <a:endParaRPr lang="fr-FR" sz="4000" dirty="0" smtClean="0"/>
          </a:p>
          <a:p>
            <a:pPr marL="0" indent="0" algn="ctr">
              <a:buNone/>
            </a:pPr>
            <a:r>
              <a:rPr lang="fr-FR" sz="4000" dirty="0" err="1" smtClean="0"/>
              <a:t>www.habiterleger.be</a:t>
            </a:r>
            <a:endParaRPr lang="fr-FR" sz="4000" dirty="0"/>
          </a:p>
        </p:txBody>
      </p:sp>
      <p:pic>
        <p:nvPicPr>
          <p:cNvPr id="4" name="Image 3" descr="Logo RBD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568427"/>
            <a:ext cx="9144000" cy="285150"/>
          </a:xfrm>
          <a:prstGeom prst="rect">
            <a:avLst/>
          </a:prstGeom>
        </p:spPr>
      </p:pic>
      <p:pic>
        <p:nvPicPr>
          <p:cNvPr id="8" name="Image 7" descr="bandelogosvincent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80292"/>
            <a:ext cx="9144000" cy="11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7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2774"/>
            <a:ext cx="8229600" cy="46717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2400"/>
              </a:spcBef>
              <a:buClr>
                <a:srgbClr val="AF2106"/>
              </a:buClr>
              <a:buFont typeface="Wingdings" charset="2"/>
              <a:buChar char="§"/>
            </a:pPr>
            <a:r>
              <a:rPr lang="fr-FR" sz="2000" b="1" dirty="0" smtClean="0"/>
              <a:t>« </a:t>
            </a:r>
            <a:r>
              <a:rPr lang="fr-FR" sz="2000" b="1" dirty="0"/>
              <a:t>Lutter contre la pauvreté, l’exclusion sociale et favoriser l’accès de l’ensemble de la population wallonne aux droits fondamentaux garantis par l’article 23 de la </a:t>
            </a:r>
            <a:r>
              <a:rPr lang="fr-FR" sz="2000" b="1" dirty="0" smtClean="0"/>
              <a:t>Constitution ». </a:t>
            </a:r>
            <a:endParaRPr lang="fr-FR" sz="2000" b="1" dirty="0"/>
          </a:p>
          <a:p>
            <a:pPr algn="just">
              <a:lnSpc>
                <a:spcPct val="100000"/>
              </a:lnSpc>
              <a:spcBef>
                <a:spcPts val="2400"/>
              </a:spcBef>
              <a:buClr>
                <a:srgbClr val="AF2106"/>
              </a:buClr>
              <a:buFont typeface="Wingdings" charset="2"/>
              <a:buChar char="§"/>
            </a:pPr>
            <a:r>
              <a:rPr lang="fr-FR" sz="2000" b="1" dirty="0"/>
              <a:t>La </a:t>
            </a:r>
            <a:r>
              <a:rPr lang="fr-FR" sz="2000" b="1" dirty="0" smtClean="0"/>
              <a:t>phase 1 : </a:t>
            </a:r>
            <a:r>
              <a:rPr lang="fr-FR" sz="2000" dirty="0"/>
              <a:t>concerne les campings touristiques, les terrains de caravanage, les campings non autorisés et les domaines, qu’ils soient ou non situés en zone </a:t>
            </a:r>
            <a:r>
              <a:rPr lang="fr-FR" sz="2000" dirty="0" smtClean="0"/>
              <a:t>inondable. </a:t>
            </a:r>
            <a:endParaRPr lang="fr-FR" sz="2000" dirty="0"/>
          </a:p>
          <a:p>
            <a:pPr algn="just">
              <a:lnSpc>
                <a:spcPct val="100000"/>
              </a:lnSpc>
              <a:spcBef>
                <a:spcPts val="2400"/>
              </a:spcBef>
              <a:buClr>
                <a:srgbClr val="AF2106"/>
              </a:buClr>
              <a:buFont typeface="Wingdings" charset="2"/>
              <a:buChar char="§"/>
            </a:pPr>
            <a:r>
              <a:rPr lang="fr-FR" sz="2000" b="1" dirty="0"/>
              <a:t>La </a:t>
            </a:r>
            <a:r>
              <a:rPr lang="fr-FR" sz="2000" b="1" dirty="0" smtClean="0"/>
              <a:t>phase </a:t>
            </a:r>
            <a:r>
              <a:rPr lang="fr-FR" sz="2000" b="1" dirty="0"/>
              <a:t>2 : </a:t>
            </a:r>
            <a:r>
              <a:rPr lang="fr-FR" sz="2000" dirty="0"/>
              <a:t>concerne tous les équipements situés hors zone inondable autres que les campings touristiques, terrains de caravanage, campings non autorisés et domaines. 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  <a:buClr>
                <a:srgbClr val="AF2106"/>
              </a:buClr>
              <a:buFont typeface="Wingdings" charset="2"/>
              <a:buChar char="§"/>
            </a:pPr>
            <a:r>
              <a:rPr lang="fr-FR" sz="2000" b="1" dirty="0" smtClean="0"/>
              <a:t>En 14 </a:t>
            </a:r>
            <a:r>
              <a:rPr lang="fr-FR" sz="2000" b="1" dirty="0"/>
              <a:t>ans de plan </a:t>
            </a:r>
            <a:r>
              <a:rPr lang="fr-FR" sz="2000" b="1" dirty="0" smtClean="0"/>
              <a:t>HP</a:t>
            </a:r>
            <a:r>
              <a:rPr lang="fr-FR" sz="2000" dirty="0" smtClean="0"/>
              <a:t>, les </a:t>
            </a:r>
            <a:r>
              <a:rPr lang="fr-FR" sz="2000" dirty="0"/>
              <a:t>résultats escomptés n’ont pas </a:t>
            </a:r>
            <a:r>
              <a:rPr lang="fr-FR" sz="2000" dirty="0" smtClean="0"/>
              <a:t>été atteints. </a:t>
            </a:r>
            <a:r>
              <a:rPr lang="fr-FR" sz="2000" dirty="0"/>
              <a:t>Des départs volontaires, il semble y en avoir eu peu en définitive, et la limitation </a:t>
            </a:r>
            <a:r>
              <a:rPr lang="fr-FR" sz="2000" dirty="0" smtClean="0"/>
              <a:t>des entrées </a:t>
            </a:r>
            <a:r>
              <a:rPr lang="fr-FR" sz="2000" dirty="0"/>
              <a:t>est difficile à maintenir.</a:t>
            </a:r>
          </a:p>
        </p:txBody>
      </p:sp>
      <p:pic>
        <p:nvPicPr>
          <p:cNvPr id="4" name="Image 3" descr="Logo RBD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568427"/>
            <a:ext cx="9144000" cy="28515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09600" y="343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</a:rPr>
              <a:t>Plan HP</a:t>
            </a:r>
            <a:r>
              <a:rPr lang="fr-FR" sz="2600" dirty="0" smtClean="0">
                <a:latin typeface="+mn-lt"/>
              </a:rPr>
              <a:t/>
            </a:r>
            <a:br>
              <a:rPr lang="fr-FR" sz="2600" dirty="0" smtClean="0">
                <a:latin typeface="+mn-lt"/>
              </a:rPr>
            </a:br>
            <a:endParaRPr lang="fr-FR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7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15352</TotalTime>
  <Words>965</Words>
  <Application>Microsoft Macintosh PowerPoint</Application>
  <PresentationFormat>Présentation à l'écran (4:3)</PresentationFormat>
  <Paragraphs>85</Paragraphs>
  <Slides>13</Slides>
  <Notes>5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Habitat</vt:lpstr>
      <vt:lpstr>Réseau brabançon pour le droit au logement </vt:lpstr>
      <vt:lpstr>RBDL = 15 associations</vt:lpstr>
      <vt:lpstr>En 2013… le RBDL met en place toute une série de groupes de réflexion hétérogènes pour aboutir aux Assises du Logement (décembre 2013).   </vt:lpstr>
      <vt:lpstr>Deux axes majeurs et porteurs à développer</vt:lpstr>
      <vt:lpstr>Habitat léger ? :::: C’est quoi  ::::</vt:lpstr>
      <vt:lpstr> :::: Caractéristiques ::::</vt:lpstr>
      <vt:lpstr>  Habitat léger (HL) Actions concrètes </vt:lpstr>
      <vt:lpstr>Toutes les infos</vt:lpstr>
      <vt:lpstr>Diapositive 9</vt:lpstr>
      <vt:lpstr>Code du logement </vt:lpstr>
      <vt:lpstr>Aménagement du territoire  Cwatup - CoDT</vt:lpstr>
      <vt:lpstr>Habitat léger  :::: Illégal ? :::: </vt:lpstr>
      <vt:lpstr>GT habitat hors norme – succès !</vt:lpstr>
    </vt:vector>
  </TitlesOfParts>
  <Company>CCBW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L’habitat léger ?</dc:title>
  <dc:creator>Ego Mio</dc:creator>
  <cp:lastModifiedBy>MacBook ASTRAC</cp:lastModifiedBy>
  <cp:revision>142</cp:revision>
  <dcterms:created xsi:type="dcterms:W3CDTF">2017-01-30T07:52:30Z</dcterms:created>
  <dcterms:modified xsi:type="dcterms:W3CDTF">2017-01-30T15:35:37Z</dcterms:modified>
</cp:coreProperties>
</file>