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2" r:id="rId2"/>
    <p:sldId id="273" r:id="rId3"/>
    <p:sldId id="256" r:id="rId4"/>
    <p:sldId id="257" r:id="rId5"/>
    <p:sldId id="259" r:id="rId6"/>
    <p:sldId id="290" r:id="rId7"/>
    <p:sldId id="263" r:id="rId8"/>
    <p:sldId id="294" r:id="rId9"/>
    <p:sldId id="292" r:id="rId10"/>
    <p:sldId id="293" r:id="rId11"/>
    <p:sldId id="279" r:id="rId12"/>
    <p:sldId id="287" r:id="rId13"/>
    <p:sldId id="295" r:id="rId14"/>
    <p:sldId id="297" r:id="rId15"/>
    <p:sldId id="298" r:id="rId16"/>
    <p:sldId id="299" r:id="rId17"/>
    <p:sldId id="300" r:id="rId18"/>
    <p:sldId id="301" r:id="rId19"/>
    <p:sldId id="302" r:id="rId20"/>
    <p:sldId id="266" r:id="rId21"/>
    <p:sldId id="296" r:id="rId22"/>
    <p:sldId id="267" r:id="rId23"/>
    <p:sldId id="312" r:id="rId24"/>
    <p:sldId id="291" r:id="rId25"/>
    <p:sldId id="303" r:id="rId26"/>
    <p:sldId id="284" r:id="rId27"/>
    <p:sldId id="304" r:id="rId28"/>
    <p:sldId id="289" r:id="rId29"/>
    <p:sldId id="305" r:id="rId30"/>
    <p:sldId id="306" r:id="rId31"/>
    <p:sldId id="307" r:id="rId32"/>
    <p:sldId id="308" r:id="rId33"/>
    <p:sldId id="309" r:id="rId34"/>
    <p:sldId id="310" r:id="rId35"/>
    <p:sldId id="311" r:id="rId36"/>
    <p:sldId id="270"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EE"/>
    <a:srgbClr val="FF40FF"/>
    <a:srgbClr val="FE3C00"/>
    <a:srgbClr val="FF97CB"/>
    <a:srgbClr val="B2FF77"/>
    <a:srgbClr val="ECFF97"/>
    <a:srgbClr val="FFA110"/>
    <a:srgbClr val="FDEA1E"/>
    <a:srgbClr val="FFDE4E"/>
    <a:srgbClr val="FF8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1679"/>
  </p:normalViewPr>
  <p:slideViewPr>
    <p:cSldViewPr snapToGrid="0" snapToObjects="1">
      <p:cViewPr varScale="1">
        <p:scale>
          <a:sx n="93" d="100"/>
          <a:sy n="93" d="100"/>
        </p:scale>
        <p:origin x="216" y="416"/>
      </p:cViewPr>
      <p:guideLst>
        <p:guide orient="horz" pos="2160"/>
        <p:guide pos="3840"/>
      </p:guideLst>
    </p:cSldViewPr>
  </p:slideViewPr>
  <p:outlineViewPr>
    <p:cViewPr>
      <p:scale>
        <a:sx n="33" d="100"/>
        <a:sy n="33" d="100"/>
      </p:scale>
      <p:origin x="0" y="-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0996F-5AEE-244D-AF1F-729F2034DC93}" type="datetimeFigureOut">
              <a:rPr lang="fr-FR" smtClean="0"/>
              <a:pPr/>
              <a:t>04/09/2020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3A12D-8315-B44F-9C8C-B63AD32A1BE3}" type="slidenum">
              <a:rPr lang="fr-FR" smtClean="0"/>
              <a:pPr/>
              <a:t>‹N°›</a:t>
            </a:fld>
            <a:endParaRPr lang="fr-FR"/>
          </a:p>
        </p:txBody>
      </p:sp>
    </p:spTree>
    <p:extLst>
      <p:ext uri="{BB962C8B-B14F-4D97-AF65-F5344CB8AC3E}">
        <p14:creationId xmlns:p14="http://schemas.microsoft.com/office/powerpoint/2010/main" val="390054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4</a:t>
            </a:fld>
            <a:endParaRPr lang="fr-FR"/>
          </a:p>
        </p:txBody>
      </p:sp>
    </p:spTree>
    <p:extLst>
      <p:ext uri="{BB962C8B-B14F-4D97-AF65-F5344CB8AC3E}">
        <p14:creationId xmlns:p14="http://schemas.microsoft.com/office/powerpoint/2010/main" val="268697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22</a:t>
            </a:fld>
            <a:endParaRPr lang="fr-FR"/>
          </a:p>
        </p:txBody>
      </p:sp>
    </p:spTree>
    <p:extLst>
      <p:ext uri="{BB962C8B-B14F-4D97-AF65-F5344CB8AC3E}">
        <p14:creationId xmlns:p14="http://schemas.microsoft.com/office/powerpoint/2010/main" val="373246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23</a:t>
            </a:fld>
            <a:endParaRPr lang="fr-FR"/>
          </a:p>
        </p:txBody>
      </p:sp>
    </p:spTree>
    <p:extLst>
      <p:ext uri="{BB962C8B-B14F-4D97-AF65-F5344CB8AC3E}">
        <p14:creationId xmlns:p14="http://schemas.microsoft.com/office/powerpoint/2010/main" val="335750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24</a:t>
            </a:fld>
            <a:endParaRPr lang="fr-FR"/>
          </a:p>
        </p:txBody>
      </p:sp>
    </p:spTree>
    <p:extLst>
      <p:ext uri="{BB962C8B-B14F-4D97-AF65-F5344CB8AC3E}">
        <p14:creationId xmlns:p14="http://schemas.microsoft.com/office/powerpoint/2010/main" val="140831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25</a:t>
            </a:fld>
            <a:endParaRPr lang="fr-FR"/>
          </a:p>
        </p:txBody>
      </p:sp>
    </p:spTree>
    <p:extLst>
      <p:ext uri="{BB962C8B-B14F-4D97-AF65-F5344CB8AC3E}">
        <p14:creationId xmlns:p14="http://schemas.microsoft.com/office/powerpoint/2010/main" val="345892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28</a:t>
            </a:fld>
            <a:endParaRPr lang="fr-FR"/>
          </a:p>
        </p:txBody>
      </p:sp>
    </p:spTree>
    <p:extLst>
      <p:ext uri="{BB962C8B-B14F-4D97-AF65-F5344CB8AC3E}">
        <p14:creationId xmlns:p14="http://schemas.microsoft.com/office/powerpoint/2010/main" val="39393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30</a:t>
            </a:fld>
            <a:endParaRPr lang="fr-FR"/>
          </a:p>
        </p:txBody>
      </p:sp>
    </p:spTree>
    <p:extLst>
      <p:ext uri="{BB962C8B-B14F-4D97-AF65-F5344CB8AC3E}">
        <p14:creationId xmlns:p14="http://schemas.microsoft.com/office/powerpoint/2010/main" val="121735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31</a:t>
            </a:fld>
            <a:endParaRPr lang="fr-FR"/>
          </a:p>
        </p:txBody>
      </p:sp>
    </p:spTree>
    <p:extLst>
      <p:ext uri="{BB962C8B-B14F-4D97-AF65-F5344CB8AC3E}">
        <p14:creationId xmlns:p14="http://schemas.microsoft.com/office/powerpoint/2010/main" val="1810528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32</a:t>
            </a:fld>
            <a:endParaRPr lang="fr-FR"/>
          </a:p>
        </p:txBody>
      </p:sp>
    </p:spTree>
    <p:extLst>
      <p:ext uri="{BB962C8B-B14F-4D97-AF65-F5344CB8AC3E}">
        <p14:creationId xmlns:p14="http://schemas.microsoft.com/office/powerpoint/2010/main" val="3937641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33</a:t>
            </a:fld>
            <a:endParaRPr lang="fr-FR"/>
          </a:p>
        </p:txBody>
      </p:sp>
    </p:spTree>
    <p:extLst>
      <p:ext uri="{BB962C8B-B14F-4D97-AF65-F5344CB8AC3E}">
        <p14:creationId xmlns:p14="http://schemas.microsoft.com/office/powerpoint/2010/main" val="2094866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34</a:t>
            </a:fld>
            <a:endParaRPr lang="fr-FR"/>
          </a:p>
        </p:txBody>
      </p:sp>
    </p:spTree>
    <p:extLst>
      <p:ext uri="{BB962C8B-B14F-4D97-AF65-F5344CB8AC3E}">
        <p14:creationId xmlns:p14="http://schemas.microsoft.com/office/powerpoint/2010/main" val="4862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5</a:t>
            </a:fld>
            <a:endParaRPr lang="fr-FR"/>
          </a:p>
        </p:txBody>
      </p:sp>
    </p:spTree>
    <p:extLst>
      <p:ext uri="{BB962C8B-B14F-4D97-AF65-F5344CB8AC3E}">
        <p14:creationId xmlns:p14="http://schemas.microsoft.com/office/powerpoint/2010/main" val="45551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35</a:t>
            </a:fld>
            <a:endParaRPr lang="fr-FR"/>
          </a:p>
        </p:txBody>
      </p:sp>
    </p:spTree>
    <p:extLst>
      <p:ext uri="{BB962C8B-B14F-4D97-AF65-F5344CB8AC3E}">
        <p14:creationId xmlns:p14="http://schemas.microsoft.com/office/powerpoint/2010/main" val="41830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6</a:t>
            </a:fld>
            <a:endParaRPr lang="fr-FR"/>
          </a:p>
        </p:txBody>
      </p:sp>
    </p:spTree>
    <p:extLst>
      <p:ext uri="{BB962C8B-B14F-4D97-AF65-F5344CB8AC3E}">
        <p14:creationId xmlns:p14="http://schemas.microsoft.com/office/powerpoint/2010/main" val="351639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7</a:t>
            </a:fld>
            <a:endParaRPr lang="fr-FR"/>
          </a:p>
        </p:txBody>
      </p:sp>
    </p:spTree>
    <p:extLst>
      <p:ext uri="{BB962C8B-B14F-4D97-AF65-F5344CB8AC3E}">
        <p14:creationId xmlns:p14="http://schemas.microsoft.com/office/powerpoint/2010/main" val="2359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8</a:t>
            </a:fld>
            <a:endParaRPr lang="fr-FR"/>
          </a:p>
        </p:txBody>
      </p:sp>
    </p:spTree>
    <p:extLst>
      <p:ext uri="{BB962C8B-B14F-4D97-AF65-F5344CB8AC3E}">
        <p14:creationId xmlns:p14="http://schemas.microsoft.com/office/powerpoint/2010/main" val="134509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9</a:t>
            </a:fld>
            <a:endParaRPr lang="fr-FR"/>
          </a:p>
        </p:txBody>
      </p:sp>
    </p:spTree>
    <p:extLst>
      <p:ext uri="{BB962C8B-B14F-4D97-AF65-F5344CB8AC3E}">
        <p14:creationId xmlns:p14="http://schemas.microsoft.com/office/powerpoint/2010/main" val="204388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10</a:t>
            </a:fld>
            <a:endParaRPr lang="fr-FR"/>
          </a:p>
        </p:txBody>
      </p:sp>
    </p:spTree>
    <p:extLst>
      <p:ext uri="{BB962C8B-B14F-4D97-AF65-F5344CB8AC3E}">
        <p14:creationId xmlns:p14="http://schemas.microsoft.com/office/powerpoint/2010/main" val="399897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19</a:t>
            </a:fld>
            <a:endParaRPr lang="fr-FR"/>
          </a:p>
        </p:txBody>
      </p:sp>
    </p:spTree>
    <p:extLst>
      <p:ext uri="{BB962C8B-B14F-4D97-AF65-F5344CB8AC3E}">
        <p14:creationId xmlns:p14="http://schemas.microsoft.com/office/powerpoint/2010/main" val="383974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13A12D-8315-B44F-9C8C-B63AD32A1BE3}" type="slidenum">
              <a:rPr lang="fr-FR" smtClean="0"/>
              <a:pPr/>
              <a:t>21</a:t>
            </a:fld>
            <a:endParaRPr lang="fr-FR"/>
          </a:p>
        </p:txBody>
      </p:sp>
    </p:spTree>
    <p:extLst>
      <p:ext uri="{BB962C8B-B14F-4D97-AF65-F5344CB8AC3E}">
        <p14:creationId xmlns:p14="http://schemas.microsoft.com/office/powerpoint/2010/main" val="400374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FDF37E-A9D8-DB44-8912-305EE8A386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1FE7419-A732-354E-8471-5F9160F34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A10F27F-9279-FA48-9AE3-048D58E98873}"/>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E13D5043-5585-0449-A9A0-9FE9779E05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665D50-C4AE-364F-A58C-729344EDDB09}"/>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144489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BF578-EC12-3A42-8470-A5CAB61378C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3A7C3CE-62B7-944C-A32A-39675854DC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B26389-75F4-754B-A205-F90D9D99F500}"/>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6DC9EDCB-D471-1A46-B74D-F324E11DA0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854797-68DA-9547-ABCA-35B5CA6B9820}"/>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84220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C92CD2A-7772-0443-A5AE-2126E576C3F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6B6B7D2-D652-6746-A180-B9B31545291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7560EE-6F7C-6C42-826C-3D48BD7380BF}"/>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D29783FF-EB8A-084C-9007-78F4AFDCFB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3A30FD-71FF-4E4E-83FD-EA3391AB996E}"/>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250274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413330-F95A-8D44-8151-0D87E70D28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D172E69-0679-4F4B-9A00-583A9462ED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1AB367-291A-B847-9709-18639EF0B3CB}"/>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DB2091F9-1E75-E14D-8A09-8E6D2C0BF4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D232E6-1095-2941-82F3-98158FDB51A8}"/>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266916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19A59-1852-7B4F-A08F-3B1DD9420F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7AA0DBC-8582-3340-AEF7-2CBC731DD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4061AD-7248-DA49-A5F8-10B7BA4D8D6A}"/>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38E50F5B-6465-D643-B2B6-2CA2DBD28B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85B3E1-5435-AB42-8A07-68EE23292EE6}"/>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380537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F230C-4A83-A549-9ED8-3442721398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A38D61-8146-084D-BBE4-7775E165209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8329A41-31C9-0547-B171-150D0D3C11A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32A2CF1-D5D0-8941-8783-3CFFD8362B92}"/>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6" name="Espace réservé du pied de page 5">
            <a:extLst>
              <a:ext uri="{FF2B5EF4-FFF2-40B4-BE49-F238E27FC236}">
                <a16:creationId xmlns:a16="http://schemas.microsoft.com/office/drawing/2014/main" id="{54873060-55A5-8344-B89A-A596931F8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D6215B-7634-704F-B9A0-75A84915E9EF}"/>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111341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0308C5-A641-5240-BCF7-5814BE362E5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365411-3FA5-E44D-9223-156B66BCD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46678A9-05B7-C342-9549-395F8A3103E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7587B4-4D7C-5849-A465-D444EFB86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043F82-4141-6E43-8429-077DC88605D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0034EE-867B-7845-A040-1AE2F68F9B54}"/>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8" name="Espace réservé du pied de page 7">
            <a:extLst>
              <a:ext uri="{FF2B5EF4-FFF2-40B4-BE49-F238E27FC236}">
                <a16:creationId xmlns:a16="http://schemas.microsoft.com/office/drawing/2014/main" id="{29906564-ACEA-4C43-A3E8-DFAA98C7A60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7D4047-58F9-8A46-838D-010C3411068A}"/>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25409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04D92-D6B4-7444-ABC5-EF67AF53B3D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6A75C1-388B-7E46-AABC-CBFDBAE93278}"/>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4" name="Espace réservé du pied de page 3">
            <a:extLst>
              <a:ext uri="{FF2B5EF4-FFF2-40B4-BE49-F238E27FC236}">
                <a16:creationId xmlns:a16="http://schemas.microsoft.com/office/drawing/2014/main" id="{002E783F-5219-9C49-8CC5-07B9ECC8C9E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4DD4E1F-AB16-4B48-8BB6-A5FB77410ADC}"/>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79566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4C9EC1-D090-1346-83E1-BDEF8994F854}"/>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3" name="Espace réservé du pied de page 2">
            <a:extLst>
              <a:ext uri="{FF2B5EF4-FFF2-40B4-BE49-F238E27FC236}">
                <a16:creationId xmlns:a16="http://schemas.microsoft.com/office/drawing/2014/main" id="{8F40F01D-FB1D-2A40-B43C-B31BB3C0655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DB9D6F2-683C-5B4C-A9E6-847C532AEEAC}"/>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327296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4AE26-BB0E-694C-8809-CB552603D8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23DE781-5671-804E-B8F2-B05D2B29F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7DE8BCB-F4CF-4F45-B857-96DFF1ADC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138F79-7770-0A43-867B-84EC1239B03E}"/>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6" name="Espace réservé du pied de page 5">
            <a:extLst>
              <a:ext uri="{FF2B5EF4-FFF2-40B4-BE49-F238E27FC236}">
                <a16:creationId xmlns:a16="http://schemas.microsoft.com/office/drawing/2014/main" id="{DEB767AE-022A-D14F-95E0-F454B2798A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157498-52B2-5546-96A6-211944FC25A5}"/>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204029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786F8-FA98-AC48-A65C-4DE25BA847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7195422-2E16-4F43-8B82-8269AED88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6171C2F-8F9A-F14A-9413-7E5E4875E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9733CE-9725-4541-AA4E-1ECEE4E88A7F}"/>
              </a:ext>
            </a:extLst>
          </p:cNvPr>
          <p:cNvSpPr>
            <a:spLocks noGrp="1"/>
          </p:cNvSpPr>
          <p:nvPr>
            <p:ph type="dt" sz="half" idx="10"/>
          </p:nvPr>
        </p:nvSpPr>
        <p:spPr/>
        <p:txBody>
          <a:bodyPr/>
          <a:lstStyle/>
          <a:p>
            <a:fld id="{EA55D8B2-F304-414A-92BE-FAE2BF830D65}" type="datetimeFigureOut">
              <a:rPr lang="fr-FR" smtClean="0"/>
              <a:pPr/>
              <a:t>04/09/2020</a:t>
            </a:fld>
            <a:endParaRPr lang="fr-FR"/>
          </a:p>
        </p:txBody>
      </p:sp>
      <p:sp>
        <p:nvSpPr>
          <p:cNvPr id="6" name="Espace réservé du pied de page 5">
            <a:extLst>
              <a:ext uri="{FF2B5EF4-FFF2-40B4-BE49-F238E27FC236}">
                <a16:creationId xmlns:a16="http://schemas.microsoft.com/office/drawing/2014/main" id="{CCEC6458-7715-CF4B-8101-0C7EBE18E4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73AEED-F51D-C449-B865-B032A9925365}"/>
              </a:ext>
            </a:extLst>
          </p:cNvPr>
          <p:cNvSpPr>
            <a:spLocks noGrp="1"/>
          </p:cNvSpPr>
          <p:nvPr>
            <p:ph type="sldNum" sz="quarter" idx="12"/>
          </p:nvPr>
        </p:nvSpPr>
        <p:spPr/>
        <p:txBody>
          <a:bodyPr/>
          <a:lstStyle/>
          <a:p>
            <a:fld id="{0948ADBD-CB79-524F-A756-EFA1D29A8A02}" type="slidenum">
              <a:rPr lang="fr-FR" smtClean="0"/>
              <a:pPr/>
              <a:t>‹N°›</a:t>
            </a:fld>
            <a:endParaRPr lang="fr-FR"/>
          </a:p>
        </p:txBody>
      </p:sp>
    </p:spTree>
    <p:extLst>
      <p:ext uri="{BB962C8B-B14F-4D97-AF65-F5344CB8AC3E}">
        <p14:creationId xmlns:p14="http://schemas.microsoft.com/office/powerpoint/2010/main" val="72714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AB1EDE-11D6-9347-A050-DDD8FBF50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1F8AEE0-8B58-A046-B91F-FA3A70D83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B83054-E4D9-C042-AE37-33A0A57B7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5D8B2-F304-414A-92BE-FAE2BF830D65}" type="datetimeFigureOut">
              <a:rPr lang="fr-FR" smtClean="0"/>
              <a:pPr/>
              <a:t>04/09/2020</a:t>
            </a:fld>
            <a:endParaRPr lang="fr-FR"/>
          </a:p>
        </p:txBody>
      </p:sp>
      <p:sp>
        <p:nvSpPr>
          <p:cNvPr id="5" name="Espace réservé du pied de page 4">
            <a:extLst>
              <a:ext uri="{FF2B5EF4-FFF2-40B4-BE49-F238E27FC236}">
                <a16:creationId xmlns:a16="http://schemas.microsoft.com/office/drawing/2014/main" id="{0C9CAFD9-2C65-B248-8424-FEE671F02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62118AE-DD93-F447-9896-00ADD7235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8ADBD-CB79-524F-A756-EFA1D29A8A02}" type="slidenum">
              <a:rPr lang="fr-FR" smtClean="0"/>
              <a:pPr/>
              <a:t>‹N°›</a:t>
            </a:fld>
            <a:endParaRPr lang="fr-FR"/>
          </a:p>
        </p:txBody>
      </p:sp>
    </p:spTree>
    <p:extLst>
      <p:ext uri="{BB962C8B-B14F-4D97-AF65-F5344CB8AC3E}">
        <p14:creationId xmlns:p14="http://schemas.microsoft.com/office/powerpoint/2010/main" val="630452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https://i0.wp.com/astrac.be/wp-content/uploads/2020/03/La-culture-&#224;-domicile-2.png?resize=258%2C25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https://i0.wp.com/astrac.be/wp-content/uploads/2020/03/Avosplumes_IMG_4518.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1557337"/>
            <a:ext cx="8810625" cy="2700337"/>
          </a:xfrm>
          <a:solidFill>
            <a:srgbClr val="FF74EE"/>
          </a:solidFill>
        </p:spPr>
        <p:txBody>
          <a:bodyPr>
            <a:normAutofit/>
          </a:bodyPr>
          <a:lstStyle/>
          <a:p>
            <a:r>
              <a:rPr lang="fr-FR" sz="5000" b="1" i="1" dirty="0">
                <a:latin typeface="Avenir Heavy" panose="02000503020000020003" pitchFamily="2" charset="0"/>
              </a:rPr>
              <a:t>BIENVENUE À L’AG 2020!</a:t>
            </a:r>
            <a:br>
              <a:rPr lang="fr-FR" sz="5000" b="1" i="1" dirty="0">
                <a:latin typeface="Avenir Heavy" panose="02000503020000020003" pitchFamily="2" charset="0"/>
              </a:rPr>
            </a:br>
            <a:endParaRPr lang="fr-FR" sz="5000" b="1" i="1" dirty="0">
              <a:latin typeface="Avenir Heavy" panose="02000503020000020003" pitchFamily="2" charset="0"/>
            </a:endParaRP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41162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4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928493" y="379477"/>
            <a:ext cx="10515600" cy="1119186"/>
          </a:xfrm>
        </p:spPr>
        <p:txBody>
          <a:bodyPr>
            <a:normAutofit/>
          </a:bodyPr>
          <a:lstStyle/>
          <a:p>
            <a:pPr algn="ctr"/>
            <a:r>
              <a:rPr lang="fr-FR" sz="2800" b="1" dirty="0">
                <a:latin typeface="Avenir Heavy" panose="02000503020000020003" pitchFamily="2" charset="0"/>
              </a:rPr>
              <a:t>2019: tendances - faits marquants</a:t>
            </a:r>
          </a:p>
        </p:txBody>
      </p:sp>
      <p:sp>
        <p:nvSpPr>
          <p:cNvPr id="10" name="ZoneTexte 9">
            <a:extLst>
              <a:ext uri="{FF2B5EF4-FFF2-40B4-BE49-F238E27FC236}">
                <a16:creationId xmlns:a16="http://schemas.microsoft.com/office/drawing/2014/main" id="{C395E74A-96C5-0344-8237-12A6EFA9D954}"/>
              </a:ext>
            </a:extLst>
          </p:cNvPr>
          <p:cNvSpPr txBox="1"/>
          <p:nvPr/>
        </p:nvSpPr>
        <p:spPr>
          <a:xfrm>
            <a:off x="547895" y="1648174"/>
            <a:ext cx="10715612" cy="2015936"/>
          </a:xfrm>
          <a:prstGeom prst="rect">
            <a:avLst/>
          </a:prstGeom>
          <a:solidFill>
            <a:schemeClr val="bg1">
              <a:lumMod val="95000"/>
            </a:schemeClr>
          </a:solidFill>
        </p:spPr>
        <p:txBody>
          <a:bodyPr wrap="square" rtlCol="0" anchor="ctr">
            <a:spAutoFit/>
          </a:bodyPr>
          <a:lstStyle/>
          <a:p>
            <a:pPr marL="342900" indent="-342900">
              <a:spcAft>
                <a:spcPts val="600"/>
              </a:spcAft>
              <a:buFont typeface="Wingdings" pitchFamily="2" charset="2"/>
              <a:buChar char="è"/>
            </a:pPr>
            <a:r>
              <a:rPr lang="fr-FR" sz="2200" b="1" dirty="0">
                <a:latin typeface="Avenir Heavy" panose="02000503020000020003" pitchFamily="2" charset="0"/>
                <a:sym typeface="Wingdings" pitchFamily="2" charset="2"/>
              </a:rPr>
              <a:t>Des changements et des efforts de rationalisation</a:t>
            </a:r>
          </a:p>
          <a:p>
            <a:pPr marL="800100" lvl="1" indent="-342900">
              <a:spcAft>
                <a:spcPts val="600"/>
              </a:spcAft>
              <a:buFont typeface="Arial" panose="020B0604020202020204" pitchFamily="34" charset="0"/>
              <a:buChar char="•"/>
            </a:pPr>
            <a:r>
              <a:rPr lang="fr-FR" sz="2200" dirty="0">
                <a:latin typeface="Avenir Book" panose="02000503020000020003" pitchFamily="2" charset="0"/>
                <a:sym typeface="Wingdings" pitchFamily="2" charset="2"/>
              </a:rPr>
              <a:t>pour équilibrer et consolider l’équipe et la rendre toujours plus opérationnelle</a:t>
            </a:r>
          </a:p>
          <a:p>
            <a:pPr marL="800100" lvl="1" indent="-342900">
              <a:spcAft>
                <a:spcPts val="600"/>
              </a:spcAft>
              <a:buFont typeface="Arial" panose="020B0604020202020204" pitchFamily="34" charset="0"/>
              <a:buChar char="•"/>
            </a:pPr>
            <a:r>
              <a:rPr lang="fr-FR" sz="2200" dirty="0">
                <a:latin typeface="Avenir Book" panose="02000503020000020003" pitchFamily="2" charset="0"/>
                <a:sym typeface="Wingdings" pitchFamily="2" charset="2"/>
              </a:rPr>
              <a:t>pour se mettre en conformité par rapport aux règlementations sur les </a:t>
            </a:r>
            <a:r>
              <a:rPr lang="fr-FR" sz="2200" dirty="0" err="1">
                <a:latin typeface="Avenir Book" panose="02000503020000020003" pitchFamily="2" charset="0"/>
                <a:sym typeface="Wingdings" pitchFamily="2" charset="2"/>
              </a:rPr>
              <a:t>asbl</a:t>
            </a:r>
            <a:endParaRPr lang="fr-FR" sz="2200" dirty="0">
              <a:latin typeface="Avenir Book" panose="02000503020000020003" pitchFamily="2" charset="0"/>
              <a:sym typeface="Wingdings" pitchFamily="2" charset="2"/>
            </a:endParaRPr>
          </a:p>
          <a:p>
            <a:pPr marL="800100" lvl="1" indent="-342900">
              <a:spcAft>
                <a:spcPts val="600"/>
              </a:spcAft>
              <a:buFont typeface="Arial" panose="020B0604020202020204" pitchFamily="34" charset="0"/>
              <a:buChar char="•"/>
            </a:pPr>
            <a:r>
              <a:rPr lang="fr-FR" sz="2200" dirty="0">
                <a:latin typeface="Avenir Book" panose="02000503020000020003" pitchFamily="2" charset="0"/>
                <a:sym typeface="Wingdings" pitchFamily="2" charset="2"/>
              </a:rPr>
              <a:t>pour des relations directes et simples avec les membres et les professionnels du secteur basées sur la clarté et la transparence</a:t>
            </a:r>
          </a:p>
        </p:txBody>
      </p:sp>
      <p:sp>
        <p:nvSpPr>
          <p:cNvPr id="6" name="ZoneTexte 5">
            <a:extLst>
              <a:ext uri="{FF2B5EF4-FFF2-40B4-BE49-F238E27FC236}">
                <a16:creationId xmlns:a16="http://schemas.microsoft.com/office/drawing/2014/main" id="{D5633CC9-EA44-D544-8F45-15FA1C2D6E17}"/>
              </a:ext>
            </a:extLst>
          </p:cNvPr>
          <p:cNvSpPr txBox="1"/>
          <p:nvPr/>
        </p:nvSpPr>
        <p:spPr>
          <a:xfrm rot="836291">
            <a:off x="9896465" y="876906"/>
            <a:ext cx="1681679" cy="400110"/>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En interne…</a:t>
            </a:r>
            <a:endParaRPr lang="fr-FR" sz="2000" b="1" i="1" dirty="0">
              <a:latin typeface="Avenir Heavy Oblique" panose="02000503020000020003" pitchFamily="2" charset="0"/>
            </a:endParaRPr>
          </a:p>
        </p:txBody>
      </p:sp>
      <p:sp>
        <p:nvSpPr>
          <p:cNvPr id="4" name="Rectangle 3">
            <a:extLst>
              <a:ext uri="{FF2B5EF4-FFF2-40B4-BE49-F238E27FC236}">
                <a16:creationId xmlns:a16="http://schemas.microsoft.com/office/drawing/2014/main" id="{022C6F78-90D5-5041-9897-F4F28A001B49}"/>
              </a:ext>
            </a:extLst>
          </p:cNvPr>
          <p:cNvSpPr/>
          <p:nvPr/>
        </p:nvSpPr>
        <p:spPr>
          <a:xfrm>
            <a:off x="603164" y="4102355"/>
            <a:ext cx="954107" cy="1015663"/>
          </a:xfrm>
          <a:prstGeom prst="rect">
            <a:avLst/>
          </a:prstGeom>
        </p:spPr>
        <p:txBody>
          <a:bodyPr wrap="none">
            <a:spAutoFit/>
          </a:bodyPr>
          <a:lstStyle/>
          <a:p>
            <a:r>
              <a:rPr lang="fr-FR" sz="6000" dirty="0">
                <a:latin typeface="Apple Color Emoji" pitchFamily="2" charset="0"/>
                <a:ea typeface="Calibri" panose="020F0502020204030204" pitchFamily="34" charset="0"/>
                <a:cs typeface="Apple Color Emoji" pitchFamily="2" charset="0"/>
              </a:rPr>
              <a:t>🤔</a:t>
            </a:r>
            <a:endParaRPr lang="fr-FR" sz="6000" dirty="0">
              <a:effectLst/>
              <a:latin typeface="Arial" panose="020B0604020202020204" pitchFamily="34" charset="0"/>
              <a:ea typeface="Calibri" panose="020F0502020204030204" pitchFamily="34" charset="0"/>
              <a:cs typeface="Times New Roman (Corps CS)"/>
            </a:endParaRPr>
          </a:p>
        </p:txBody>
      </p:sp>
      <p:sp>
        <p:nvSpPr>
          <p:cNvPr id="7" name="ZoneTexte 6">
            <a:extLst>
              <a:ext uri="{FF2B5EF4-FFF2-40B4-BE49-F238E27FC236}">
                <a16:creationId xmlns:a16="http://schemas.microsoft.com/office/drawing/2014/main" id="{5BECAB80-D138-2F43-B885-38F9F9B434B7}"/>
              </a:ext>
            </a:extLst>
          </p:cNvPr>
          <p:cNvSpPr txBox="1"/>
          <p:nvPr/>
        </p:nvSpPr>
        <p:spPr>
          <a:xfrm>
            <a:off x="1684862" y="3909015"/>
            <a:ext cx="10096011" cy="2631490"/>
          </a:xfrm>
          <a:prstGeom prst="rect">
            <a:avLst/>
          </a:prstGeom>
          <a:noFill/>
        </p:spPr>
        <p:txBody>
          <a:bodyPr wrap="square" rtlCol="0">
            <a:spAutoFit/>
          </a:bodyPr>
          <a:lstStyle/>
          <a:p>
            <a:pPr>
              <a:spcAft>
                <a:spcPts val="600"/>
              </a:spcAft>
            </a:pPr>
            <a:r>
              <a:rPr lang="fr-FR" sz="2000" b="1" dirty="0" err="1">
                <a:solidFill>
                  <a:srgbClr val="FF40FF"/>
                </a:solidFill>
                <a:latin typeface="Avenir Heavy" panose="02000503020000020003" pitchFamily="2" charset="0"/>
                <a:sym typeface="Wingdings" pitchFamily="2" charset="2"/>
              </a:rPr>
              <a:t>Réallisé</a:t>
            </a:r>
            <a:r>
              <a:rPr lang="fr-FR" sz="2000" b="1" dirty="0">
                <a:solidFill>
                  <a:srgbClr val="FF40FF"/>
                </a:solidFill>
                <a:latin typeface="Avenir Heavy" panose="02000503020000020003" pitchFamily="2" charset="0"/>
                <a:sym typeface="Wingdings" pitchFamily="2" charset="2"/>
              </a:rPr>
              <a:t>/en cours en 2019:</a:t>
            </a:r>
          </a:p>
          <a:p>
            <a:pPr marL="742950" lvl="1"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Mise en œuvre du RGPD et actualisation du fichier de contacts</a:t>
            </a:r>
          </a:p>
          <a:p>
            <a:pPr marL="742950" lvl="1"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Actualisation du RT</a:t>
            </a:r>
          </a:p>
          <a:p>
            <a:pPr marL="742950" lvl="1"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Plans de prévention</a:t>
            </a:r>
          </a:p>
          <a:p>
            <a:pPr marL="742950" lvl="1"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Refonte des statuts de </a:t>
            </a:r>
            <a:r>
              <a:rPr lang="fr-FR" sz="2000" dirty="0" err="1">
                <a:solidFill>
                  <a:srgbClr val="FF40FF"/>
                </a:solidFill>
                <a:latin typeface="Avenir Book" panose="02000503020000020003" pitchFamily="2" charset="0"/>
                <a:sym typeface="Wingdings" pitchFamily="2" charset="2"/>
              </a:rPr>
              <a:t>l’asbl</a:t>
            </a:r>
            <a:r>
              <a:rPr lang="fr-FR" sz="2000" dirty="0">
                <a:solidFill>
                  <a:srgbClr val="FF40FF"/>
                </a:solidFill>
                <a:latin typeface="Avenir Book" panose="02000503020000020003" pitchFamily="2" charset="0"/>
                <a:sym typeface="Wingdings" pitchFamily="2" charset="2"/>
              </a:rPr>
              <a:t> ASTRAC avec une clarification des adhésions et des cotisations</a:t>
            </a:r>
          </a:p>
          <a:p>
            <a:pPr marL="742950" lvl="1"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Décision de renforcer les effectifs de l’équipe: + 10% ETP en 2019 (= 1,85 ETP) ; + 10% ETP </a:t>
            </a:r>
            <a:r>
              <a:rPr lang="fr-FR" sz="2000" dirty="0" err="1">
                <a:solidFill>
                  <a:srgbClr val="FF40FF"/>
                </a:solidFill>
                <a:latin typeface="Avenir Book" panose="02000503020000020003" pitchFamily="2" charset="0"/>
                <a:sym typeface="Wingdings" pitchFamily="2" charset="2"/>
              </a:rPr>
              <a:t>àpd</a:t>
            </a:r>
            <a:r>
              <a:rPr lang="fr-FR" sz="2000" dirty="0">
                <a:solidFill>
                  <a:srgbClr val="FF40FF"/>
                </a:solidFill>
                <a:latin typeface="Avenir Book" panose="02000503020000020003" pitchFamily="2" charset="0"/>
                <a:sym typeface="Wingdings" pitchFamily="2" charset="2"/>
              </a:rPr>
              <a:t>. 2020 (= 1,95 ETP)</a:t>
            </a:r>
          </a:p>
        </p:txBody>
      </p:sp>
      <p:sp>
        <p:nvSpPr>
          <p:cNvPr id="5" name="Rectangle 4">
            <a:extLst>
              <a:ext uri="{FF2B5EF4-FFF2-40B4-BE49-F238E27FC236}">
                <a16:creationId xmlns:a16="http://schemas.microsoft.com/office/drawing/2014/main" id="{58BF38F3-FDD5-AE40-99AA-AB72BDC9251F}"/>
              </a:ext>
            </a:extLst>
          </p:cNvPr>
          <p:cNvSpPr/>
          <p:nvPr/>
        </p:nvSpPr>
        <p:spPr>
          <a:xfrm>
            <a:off x="737108" y="5883558"/>
            <a:ext cx="723275" cy="738664"/>
          </a:xfrm>
          <a:prstGeom prst="rect">
            <a:avLst/>
          </a:prstGeom>
        </p:spPr>
        <p:txBody>
          <a:bodyPr wrap="none">
            <a:spAutoFit/>
          </a:bodyPr>
          <a:lstStyle/>
          <a:p>
            <a:r>
              <a:rPr lang="fr-FR" sz="4200" dirty="0"/>
              <a:t>✍️</a:t>
            </a:r>
          </a:p>
        </p:txBody>
      </p:sp>
      <p:sp>
        <p:nvSpPr>
          <p:cNvPr id="8" name="Rectangle 7">
            <a:extLst>
              <a:ext uri="{FF2B5EF4-FFF2-40B4-BE49-F238E27FC236}">
                <a16:creationId xmlns:a16="http://schemas.microsoft.com/office/drawing/2014/main" id="{4AA0FE5C-81BF-6B4D-A5D8-D8985D1B57BC}"/>
              </a:ext>
            </a:extLst>
          </p:cNvPr>
          <p:cNvSpPr/>
          <p:nvPr/>
        </p:nvSpPr>
        <p:spPr>
          <a:xfrm>
            <a:off x="638553" y="5039706"/>
            <a:ext cx="877163" cy="923330"/>
          </a:xfrm>
          <a:prstGeom prst="rect">
            <a:avLst/>
          </a:prstGeom>
        </p:spPr>
        <p:txBody>
          <a:bodyPr wrap="none">
            <a:spAutoFit/>
          </a:bodyPr>
          <a:lstStyle/>
          <a:p>
            <a:r>
              <a:rPr lang="fr-FR" sz="5400" dirty="0"/>
              <a:t>💡</a:t>
            </a:r>
          </a:p>
        </p:txBody>
      </p:sp>
    </p:spTree>
    <p:extLst>
      <p:ext uri="{BB962C8B-B14F-4D97-AF65-F5344CB8AC3E}">
        <p14:creationId xmlns:p14="http://schemas.microsoft.com/office/powerpoint/2010/main" val="143740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912050" y="2246243"/>
            <a:ext cx="8810625" cy="1749287"/>
          </a:xfrm>
          <a:solidFill>
            <a:srgbClr val="FF74EE"/>
          </a:solidFill>
        </p:spPr>
        <p:txBody>
          <a:bodyPr>
            <a:normAutofit/>
          </a:bodyPr>
          <a:lstStyle/>
          <a:p>
            <a:pPr>
              <a:spcAft>
                <a:spcPts val="400"/>
              </a:spcAft>
            </a:pPr>
            <a:r>
              <a:rPr lang="fr-FR" sz="5000" b="1" dirty="0">
                <a:latin typeface="Avenir Heavy" panose="02000503020000020003" pitchFamily="2" charset="0"/>
              </a:rPr>
              <a:t>COMPTES 2019</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41162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9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264BD59-4E9D-1C42-855F-35507C0B0098}"/>
              </a:ext>
            </a:extLst>
          </p:cNvPr>
          <p:cNvPicPr>
            <a:picLocks noChangeAspect="1"/>
          </p:cNvPicPr>
          <p:nvPr/>
        </p:nvPicPr>
        <p:blipFill rotWithShape="1">
          <a:blip r:embed="rId2"/>
          <a:srcRect l="8615" t="23480" r="7487" b="47979"/>
          <a:stretch/>
        </p:blipFill>
        <p:spPr>
          <a:xfrm>
            <a:off x="1790076" y="1792224"/>
            <a:ext cx="8611848" cy="4114800"/>
          </a:xfrm>
          <a:prstGeom prst="rect">
            <a:avLst/>
          </a:prstGeom>
        </p:spPr>
      </p:pic>
      <p:sp>
        <p:nvSpPr>
          <p:cNvPr id="9" name="Titre 1">
            <a:extLst>
              <a:ext uri="{FF2B5EF4-FFF2-40B4-BE49-F238E27FC236}">
                <a16:creationId xmlns:a16="http://schemas.microsoft.com/office/drawing/2014/main" id="{082C2CD4-66C5-AC4A-8A07-614EECBFEF44}"/>
              </a:ext>
            </a:extLst>
          </p:cNvPr>
          <p:cNvSpPr>
            <a:spLocks noGrp="1"/>
          </p:cNvSpPr>
          <p:nvPr>
            <p:ph type="title"/>
          </p:nvPr>
        </p:nvSpPr>
        <p:spPr>
          <a:xfrm>
            <a:off x="928493" y="379477"/>
            <a:ext cx="10515600" cy="1119186"/>
          </a:xfrm>
        </p:spPr>
        <p:txBody>
          <a:bodyPr>
            <a:normAutofit/>
          </a:bodyPr>
          <a:lstStyle/>
          <a:p>
            <a:pPr algn="ctr"/>
            <a:r>
              <a:rPr lang="fr-FR" sz="2800" b="1" dirty="0">
                <a:latin typeface="Avenir Heavy" panose="02000503020000020003" pitchFamily="2" charset="0"/>
              </a:rPr>
              <a:t>Rapport des vérificateurs aux comptes,</a:t>
            </a:r>
            <a:br>
              <a:rPr lang="fr-FR" sz="2800" b="1" dirty="0">
                <a:latin typeface="Avenir Heavy" panose="02000503020000020003" pitchFamily="2" charset="0"/>
              </a:rPr>
            </a:br>
            <a:r>
              <a:rPr lang="fr-FR" sz="2800" b="1" dirty="0">
                <a:latin typeface="Avenir Heavy" panose="02000503020000020003" pitchFamily="2" charset="0"/>
              </a:rPr>
              <a:t>établi le 20/8/2020 à Namur</a:t>
            </a:r>
          </a:p>
        </p:txBody>
      </p:sp>
    </p:spTree>
    <p:extLst>
      <p:ext uri="{BB962C8B-B14F-4D97-AF65-F5344CB8AC3E}">
        <p14:creationId xmlns:p14="http://schemas.microsoft.com/office/powerpoint/2010/main" val="389919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082C2CD4-66C5-AC4A-8A07-614EECBFEF44}"/>
              </a:ext>
            </a:extLst>
          </p:cNvPr>
          <p:cNvSpPr>
            <a:spLocks noGrp="1"/>
          </p:cNvSpPr>
          <p:nvPr>
            <p:ph type="title"/>
          </p:nvPr>
        </p:nvSpPr>
        <p:spPr>
          <a:xfrm>
            <a:off x="928493" y="166827"/>
            <a:ext cx="10515600" cy="1119186"/>
          </a:xfrm>
        </p:spPr>
        <p:txBody>
          <a:bodyPr>
            <a:normAutofit/>
          </a:bodyPr>
          <a:lstStyle/>
          <a:p>
            <a:pPr algn="ctr"/>
            <a:r>
              <a:rPr lang="fr-FR" sz="2800" b="1" dirty="0">
                <a:latin typeface="Avenir Heavy" panose="02000503020000020003" pitchFamily="2" charset="0"/>
              </a:rPr>
              <a:t>Proposition d’affectation</a:t>
            </a:r>
          </a:p>
        </p:txBody>
      </p:sp>
      <p:graphicFrame>
        <p:nvGraphicFramePr>
          <p:cNvPr id="3" name="Tableau 2">
            <a:extLst>
              <a:ext uri="{FF2B5EF4-FFF2-40B4-BE49-F238E27FC236}">
                <a16:creationId xmlns:a16="http://schemas.microsoft.com/office/drawing/2014/main" id="{116A1036-54A8-0346-8ACC-8864E8CA44B6}"/>
              </a:ext>
            </a:extLst>
          </p:cNvPr>
          <p:cNvGraphicFramePr>
            <a:graphicFrameLocks noGrp="1"/>
          </p:cNvGraphicFramePr>
          <p:nvPr>
            <p:extLst>
              <p:ext uri="{D42A27DB-BD31-4B8C-83A1-F6EECF244321}">
                <p14:modId xmlns:p14="http://schemas.microsoft.com/office/powerpoint/2010/main" val="4140886200"/>
              </p:ext>
            </p:extLst>
          </p:nvPr>
        </p:nvGraphicFramePr>
        <p:xfrm>
          <a:off x="535257" y="1307277"/>
          <a:ext cx="11245621" cy="4979859"/>
        </p:xfrm>
        <a:graphic>
          <a:graphicData uri="http://schemas.openxmlformats.org/drawingml/2006/table">
            <a:tbl>
              <a:tblPr>
                <a:tableStyleId>{5C22544A-7EE6-4342-B048-85BDC9FD1C3A}</a:tableStyleId>
              </a:tblPr>
              <a:tblGrid>
                <a:gridCol w="1927821">
                  <a:extLst>
                    <a:ext uri="{9D8B030D-6E8A-4147-A177-3AD203B41FA5}">
                      <a16:colId xmlns:a16="http://schemas.microsoft.com/office/drawing/2014/main" val="1265122637"/>
                    </a:ext>
                  </a:extLst>
                </a:gridCol>
                <a:gridCol w="1927821">
                  <a:extLst>
                    <a:ext uri="{9D8B030D-6E8A-4147-A177-3AD203B41FA5}">
                      <a16:colId xmlns:a16="http://schemas.microsoft.com/office/drawing/2014/main" val="2585307046"/>
                    </a:ext>
                  </a:extLst>
                </a:gridCol>
                <a:gridCol w="2731079">
                  <a:extLst>
                    <a:ext uri="{9D8B030D-6E8A-4147-A177-3AD203B41FA5}">
                      <a16:colId xmlns:a16="http://schemas.microsoft.com/office/drawing/2014/main" val="4095284758"/>
                    </a:ext>
                  </a:extLst>
                </a:gridCol>
                <a:gridCol w="2731079">
                  <a:extLst>
                    <a:ext uri="{9D8B030D-6E8A-4147-A177-3AD203B41FA5}">
                      <a16:colId xmlns:a16="http://schemas.microsoft.com/office/drawing/2014/main" val="3088120139"/>
                    </a:ext>
                  </a:extLst>
                </a:gridCol>
                <a:gridCol w="1927821">
                  <a:extLst>
                    <a:ext uri="{9D8B030D-6E8A-4147-A177-3AD203B41FA5}">
                      <a16:colId xmlns:a16="http://schemas.microsoft.com/office/drawing/2014/main" val="1367750552"/>
                    </a:ext>
                  </a:extLst>
                </a:gridCol>
              </a:tblGrid>
              <a:tr h="719986">
                <a:tc>
                  <a:txBody>
                    <a:bodyPr/>
                    <a:lstStyle/>
                    <a:p>
                      <a:pPr algn="l" fontAlgn="b"/>
                      <a:endParaRPr lang="fr-FR" sz="1600" b="0" i="0" u="none" strike="noStrike" dirty="0">
                        <a:solidFill>
                          <a:srgbClr val="000000"/>
                        </a:solidFill>
                        <a:effectLst/>
                        <a:latin typeface="Avenir Book" panose="02000503020000020003" pitchFamily="2" charset="0"/>
                      </a:endParaRPr>
                    </a:p>
                  </a:txBody>
                  <a:tcPr marL="7770" marR="7770" marT="777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effectLst/>
                          <a:latin typeface="Avenir Book" panose="02000503020000020003" pitchFamily="2" charset="0"/>
                        </a:rPr>
                        <a:t> </a:t>
                      </a:r>
                      <a:endParaRPr lang="fr-FR" sz="1600" b="0" i="0" u="none" strike="noStrike" dirty="0">
                        <a:solidFill>
                          <a:srgbClr val="000000"/>
                        </a:solidFill>
                        <a:effectLst/>
                        <a:latin typeface="Avenir Book" panose="02000503020000020003" pitchFamily="2" charset="0"/>
                      </a:endParaRPr>
                    </a:p>
                  </a:txBody>
                  <a:tcPr marL="7770" marR="7770" marT="777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1" i="0" u="none" strike="noStrike" dirty="0">
                          <a:effectLst/>
                          <a:latin typeface="Avenir Heavy" panose="02000503020000020003" pitchFamily="2" charset="0"/>
                        </a:rPr>
                        <a:t>AVANT AFFECTATION</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a:txBody>
                    <a:bodyPr/>
                    <a:lstStyle/>
                    <a:p>
                      <a:pPr algn="ctr" fontAlgn="ctr"/>
                      <a:r>
                        <a:rPr lang="fr-FR" sz="1600" b="1" i="0" u="none" strike="noStrike" dirty="0">
                          <a:effectLst/>
                          <a:latin typeface="Avenir Heavy" panose="02000503020000020003" pitchFamily="2" charset="0"/>
                        </a:rPr>
                        <a:t>PROPOSITIONS AG</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a:txBody>
                    <a:bodyPr/>
                    <a:lstStyle/>
                    <a:p>
                      <a:pPr algn="ctr" fontAlgn="ctr"/>
                      <a:r>
                        <a:rPr lang="fr-FR" sz="1600" b="1" i="0" u="none" strike="noStrike" dirty="0">
                          <a:effectLst/>
                          <a:latin typeface="Avenir Heavy" panose="02000503020000020003" pitchFamily="2" charset="0"/>
                        </a:rPr>
                        <a:t>APRÈS AFFECTATION</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extLst>
                  <a:ext uri="{0D108BD9-81ED-4DB2-BD59-A6C34878D82A}">
                    <a16:rowId xmlns:a16="http://schemas.microsoft.com/office/drawing/2014/main" val="3057676145"/>
                  </a:ext>
                </a:extLst>
              </a:tr>
              <a:tr h="719986">
                <a:tc gridSpan="2">
                  <a:txBody>
                    <a:bodyPr/>
                    <a:lstStyle/>
                    <a:p>
                      <a:pPr algn="l" fontAlgn="ctr"/>
                      <a:r>
                        <a:rPr lang="fr-FR" sz="1600" b="1" i="0" u="none" strike="noStrike" dirty="0">
                          <a:effectLst/>
                          <a:latin typeface="Avenir Heavy" panose="02000503020000020003" pitchFamily="2" charset="0"/>
                        </a:rPr>
                        <a:t>BENEFICES REPORTÉS au 31/12/2019</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hMerge="1">
                  <a:txBody>
                    <a:bodyPr/>
                    <a:lstStyle/>
                    <a:p>
                      <a:endParaRPr lang="fr-FR"/>
                    </a:p>
                  </a:txBody>
                  <a:tcPr/>
                </a:tc>
                <a:tc>
                  <a:txBody>
                    <a:bodyPr/>
                    <a:lstStyle/>
                    <a:p>
                      <a:pPr algn="ctr" fontAlgn="ctr"/>
                      <a:r>
                        <a:rPr lang="fr-FR" sz="1600" b="0" i="0" u="none" strike="noStrike" dirty="0">
                          <a:effectLst/>
                          <a:latin typeface="Avenir Book" panose="02000503020000020003" pitchFamily="2" charset="0"/>
                        </a:rPr>
                        <a:t>43 557,48 € </a:t>
                      </a:r>
                      <a:endParaRPr lang="fr-FR" sz="1600" b="0" i="0"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0" i="1" u="none" strike="noStrike" dirty="0">
                          <a:effectLst/>
                          <a:latin typeface="Avenir Book" panose="02000503020000020003" pitchFamily="2" charset="0"/>
                        </a:rPr>
                        <a:t> </a:t>
                      </a:r>
                      <a:endParaRPr lang="fr-FR" sz="1600" b="0" i="1"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0" i="1" u="none" strike="noStrike" dirty="0">
                          <a:effectLst/>
                          <a:latin typeface="Avenir Book" panose="02000503020000020003" pitchFamily="2" charset="0"/>
                        </a:rPr>
                        <a:t>43 557,48 € </a:t>
                      </a:r>
                      <a:endParaRPr lang="fr-FR" sz="1600" b="0" i="1"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0832235"/>
                  </a:ext>
                </a:extLst>
              </a:tr>
              <a:tr h="719986">
                <a:tc gridSpan="2">
                  <a:txBody>
                    <a:bodyPr/>
                    <a:lstStyle/>
                    <a:p>
                      <a:pPr algn="l" fontAlgn="ctr"/>
                      <a:r>
                        <a:rPr lang="fr-FR" sz="1600" b="1" i="0" u="none" strike="noStrike" dirty="0">
                          <a:effectLst/>
                          <a:latin typeface="Avenir Heavy" panose="02000503020000020003" pitchFamily="2" charset="0"/>
                        </a:rPr>
                        <a:t>BENEFICE EXERCICE 2019</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hMerge="1">
                  <a:txBody>
                    <a:bodyPr/>
                    <a:lstStyle/>
                    <a:p>
                      <a:endParaRPr lang="fr-FR"/>
                    </a:p>
                  </a:txBody>
                  <a:tcPr/>
                </a:tc>
                <a:tc>
                  <a:txBody>
                    <a:bodyPr/>
                    <a:lstStyle/>
                    <a:p>
                      <a:pPr algn="ctr" fontAlgn="ctr"/>
                      <a:r>
                        <a:rPr lang="fr-FR" sz="1600" b="1" i="0" u="none" strike="noStrike" dirty="0">
                          <a:effectLst/>
                          <a:latin typeface="Avenir Heavy" panose="02000503020000020003" pitchFamily="2" charset="0"/>
                        </a:rPr>
                        <a:t>4 126,42 € </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i="1" u="none" strike="noStrike" dirty="0">
                          <a:effectLst/>
                          <a:latin typeface="Avenir Heavy Oblique" panose="02000503020000020003" pitchFamily="2" charset="0"/>
                        </a:rPr>
                        <a:t>Affectation du bénéfice à une provision Covid-19 </a:t>
                      </a:r>
                      <a:endParaRPr lang="fr-FR" sz="1600" b="1" i="1" u="none" strike="noStrike" dirty="0">
                        <a:solidFill>
                          <a:srgbClr val="000000"/>
                        </a:solidFill>
                        <a:effectLst/>
                        <a:latin typeface="Avenir Heavy Oblique"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i="1" u="none" strike="noStrike" dirty="0">
                          <a:effectLst/>
                          <a:latin typeface="Avenir Heavy Oblique" panose="02000503020000020003" pitchFamily="2" charset="0"/>
                        </a:rPr>
                        <a:t>0 € </a:t>
                      </a:r>
                      <a:endParaRPr lang="fr-FR" sz="1600" b="1" i="1" u="none" strike="noStrike" dirty="0">
                        <a:solidFill>
                          <a:srgbClr val="000000"/>
                        </a:solidFill>
                        <a:effectLst/>
                        <a:latin typeface="Avenir Heavy Oblique"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456778"/>
                  </a:ext>
                </a:extLst>
              </a:tr>
              <a:tr h="719986">
                <a:tc rowSpan="2">
                  <a:txBody>
                    <a:bodyPr/>
                    <a:lstStyle/>
                    <a:p>
                      <a:pPr algn="ctr" fontAlgn="ctr"/>
                      <a:r>
                        <a:rPr lang="fr-FR" sz="1600" b="1" i="0" u="none" strike="noStrike" dirty="0">
                          <a:effectLst/>
                          <a:latin typeface="Avenir Heavy" panose="02000503020000020003" pitchFamily="2" charset="0"/>
                        </a:rPr>
                        <a:t>RÉSERVES au 31/12/2019</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a:txBody>
                    <a:bodyPr/>
                    <a:lstStyle/>
                    <a:p>
                      <a:pPr algn="ctr" fontAlgn="ctr"/>
                      <a:r>
                        <a:rPr lang="fr-FR" sz="1600" b="1" i="0" u="none" strike="noStrike" dirty="0">
                          <a:effectLst/>
                          <a:latin typeface="Avenir Heavy" panose="02000503020000020003" pitchFamily="2" charset="0"/>
                        </a:rPr>
                        <a:t>Fonds affecté pour investissements</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a:txBody>
                    <a:bodyPr/>
                    <a:lstStyle/>
                    <a:p>
                      <a:pPr algn="ctr" fontAlgn="ctr"/>
                      <a:r>
                        <a:rPr lang="fr-FR" sz="1600" b="0" i="0" u="none" strike="noStrike" dirty="0">
                          <a:effectLst/>
                          <a:latin typeface="Avenir Book" panose="02000503020000020003" pitchFamily="2" charset="0"/>
                        </a:rPr>
                        <a:t>1 257 € </a:t>
                      </a:r>
                      <a:endParaRPr lang="fr-FR" sz="1600" b="0" i="0"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fr-FR" sz="1600" b="0" i="1" u="none" strike="noStrike" dirty="0">
                        <a:solidFill>
                          <a:srgbClr val="000000"/>
                        </a:solidFill>
                        <a:effectLst/>
                        <a:latin typeface="Avenir Book" panose="02000503020000020003" pitchFamily="2" charset="0"/>
                      </a:endParaRP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0" i="1" u="none" strike="noStrike" dirty="0">
                          <a:effectLst/>
                          <a:latin typeface="Avenir Book" panose="02000503020000020003" pitchFamily="2" charset="0"/>
                        </a:rPr>
                        <a:t>1 257 € </a:t>
                      </a:r>
                      <a:endParaRPr lang="fr-FR" sz="1600" b="0" i="1"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898478"/>
                  </a:ext>
                </a:extLst>
              </a:tr>
              <a:tr h="719986">
                <a:tc vMerge="1">
                  <a:txBody>
                    <a:bodyPr/>
                    <a:lstStyle/>
                    <a:p>
                      <a:endParaRPr lang="fr-FR"/>
                    </a:p>
                  </a:txBody>
                  <a:tcPr/>
                </a:tc>
                <a:tc>
                  <a:txBody>
                    <a:bodyPr/>
                    <a:lstStyle/>
                    <a:p>
                      <a:pPr algn="ctr" fontAlgn="ctr"/>
                      <a:r>
                        <a:rPr lang="fr-FR" sz="1600" b="1" i="0" u="none" strike="noStrike" dirty="0">
                          <a:effectLst/>
                          <a:latin typeface="Avenir Heavy" panose="02000503020000020003" pitchFamily="2" charset="0"/>
                        </a:rPr>
                        <a:t>Fonds social</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a:txBody>
                    <a:bodyPr/>
                    <a:lstStyle/>
                    <a:p>
                      <a:pPr algn="ctr" fontAlgn="ctr"/>
                      <a:r>
                        <a:rPr lang="fr-FR" sz="1600" b="0" i="0" u="none" strike="noStrike" dirty="0">
                          <a:effectLst/>
                          <a:latin typeface="Avenir Book" panose="02000503020000020003" pitchFamily="2" charset="0"/>
                        </a:rPr>
                        <a:t>10 924 € </a:t>
                      </a:r>
                      <a:endParaRPr lang="fr-FR" sz="1600" b="0" i="0"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0" i="1" u="none" strike="noStrike" dirty="0">
                          <a:effectLst/>
                          <a:latin typeface="Avenir Book" panose="02000503020000020003" pitchFamily="2" charset="0"/>
                        </a:rPr>
                        <a:t> </a:t>
                      </a:r>
                      <a:endParaRPr lang="fr-FR" sz="1600" b="0" i="1"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0" i="1" u="none" strike="noStrike" dirty="0">
                          <a:effectLst/>
                          <a:latin typeface="Avenir Book" panose="02000503020000020003" pitchFamily="2" charset="0"/>
                        </a:rPr>
                        <a:t>10 924 € </a:t>
                      </a:r>
                      <a:endParaRPr lang="fr-FR" sz="1600" b="0" i="1" u="none" strike="noStrike" dirty="0">
                        <a:solidFill>
                          <a:srgbClr val="000000"/>
                        </a:solidFill>
                        <a:effectLst/>
                        <a:latin typeface="Avenir Book"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296464"/>
                  </a:ext>
                </a:extLst>
              </a:tr>
              <a:tr h="1379929">
                <a:tc gridSpan="2">
                  <a:txBody>
                    <a:bodyPr/>
                    <a:lstStyle/>
                    <a:p>
                      <a:pPr algn="ctr" fontAlgn="ctr"/>
                      <a:r>
                        <a:rPr lang="fr-FR" sz="1600" b="1" i="0" u="none" strike="noStrike" dirty="0">
                          <a:effectLst/>
                          <a:latin typeface="Avenir Heavy" panose="02000503020000020003" pitchFamily="2" charset="0"/>
                        </a:rPr>
                        <a:t>PROVISION pour risques Covid-19</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EE"/>
                    </a:solidFill>
                  </a:tcPr>
                </a:tc>
                <a:tc hMerge="1">
                  <a:txBody>
                    <a:bodyPr/>
                    <a:lstStyle/>
                    <a:p>
                      <a:endParaRPr lang="fr-FR"/>
                    </a:p>
                  </a:txBody>
                  <a:tcPr/>
                </a:tc>
                <a:tc>
                  <a:txBody>
                    <a:bodyPr/>
                    <a:lstStyle/>
                    <a:p>
                      <a:pPr algn="ctr" fontAlgn="ctr"/>
                      <a:r>
                        <a:rPr lang="fr-FR" sz="1600" b="1" i="0" u="none" strike="noStrike" dirty="0">
                          <a:effectLst/>
                          <a:latin typeface="Avenir Heavy" panose="02000503020000020003" pitchFamily="2" charset="0"/>
                        </a:rPr>
                        <a:t> </a:t>
                      </a:r>
                      <a:endParaRPr lang="fr-FR" sz="1600" b="1" i="0" u="none" strike="noStrike" dirty="0">
                        <a:solidFill>
                          <a:srgbClr val="000000"/>
                        </a:solidFill>
                        <a:effectLst/>
                        <a:latin typeface="Avenir Heavy"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i="1" u="none" strike="noStrike" dirty="0">
                          <a:effectLst/>
                          <a:latin typeface="Avenir Heavy Oblique" panose="02000503020000020003" pitchFamily="2" charset="0"/>
                        </a:rPr>
                        <a:t>Constitution d’une provision pour couvrir les dépenses suite à la crise sanitaire (télétravail, équipement, matériel, …)</a:t>
                      </a:r>
                      <a:endParaRPr lang="fr-FR" sz="1600" b="1" i="1" u="none" strike="noStrike" dirty="0">
                        <a:solidFill>
                          <a:srgbClr val="000000"/>
                        </a:solidFill>
                        <a:effectLst/>
                        <a:latin typeface="Avenir Heavy Oblique"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i="1" u="none" strike="noStrike" dirty="0">
                          <a:effectLst/>
                          <a:latin typeface="Avenir Heavy Oblique" panose="02000503020000020003" pitchFamily="2" charset="0"/>
                        </a:rPr>
                        <a:t>4 126,42 € </a:t>
                      </a:r>
                      <a:endParaRPr lang="fr-FR" sz="1600" b="1" i="1" u="none" strike="noStrike" dirty="0">
                        <a:solidFill>
                          <a:srgbClr val="000000"/>
                        </a:solidFill>
                        <a:effectLst/>
                        <a:latin typeface="Avenir Heavy Oblique" panose="02000503020000020003" pitchFamily="2" charset="0"/>
                      </a:endParaRPr>
                    </a:p>
                  </a:txBody>
                  <a:tcPr marL="7770" marR="7770" marT="77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552957"/>
                  </a:ext>
                </a:extLst>
              </a:tr>
            </a:tbl>
          </a:graphicData>
        </a:graphic>
      </p:graphicFrame>
    </p:spTree>
    <p:extLst>
      <p:ext uri="{BB962C8B-B14F-4D97-AF65-F5344CB8AC3E}">
        <p14:creationId xmlns:p14="http://schemas.microsoft.com/office/powerpoint/2010/main" val="206810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912050" y="2246243"/>
            <a:ext cx="8810625" cy="1749287"/>
          </a:xfrm>
          <a:solidFill>
            <a:srgbClr val="FF74EE"/>
          </a:solidFill>
        </p:spPr>
        <p:txBody>
          <a:bodyPr>
            <a:normAutofit/>
          </a:bodyPr>
          <a:lstStyle/>
          <a:p>
            <a:pPr>
              <a:spcAft>
                <a:spcPts val="400"/>
              </a:spcAft>
            </a:pPr>
            <a:r>
              <a:rPr lang="fr-FR" sz="5000" b="1" dirty="0">
                <a:latin typeface="Avenir Heavy" panose="02000503020000020003" pitchFamily="2" charset="0"/>
              </a:rPr>
              <a:t>ADMISSION DE NOUVEAUX MEMBRES</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41162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9F89D4E-91B3-714A-BB96-4373D55204BE}"/>
              </a:ext>
            </a:extLst>
          </p:cNvPr>
          <p:cNvSpPr txBox="1">
            <a:spLocks/>
          </p:cNvSpPr>
          <p:nvPr/>
        </p:nvSpPr>
        <p:spPr>
          <a:xfrm>
            <a:off x="928493" y="-19153"/>
            <a:ext cx="10515600" cy="11191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latin typeface="Avenir Heavy" panose="02000503020000020003" pitchFamily="2" charset="0"/>
              </a:rPr>
              <a:t>Candidatures reçues (hors renouvellements)</a:t>
            </a:r>
          </a:p>
        </p:txBody>
      </p:sp>
      <p:sp>
        <p:nvSpPr>
          <p:cNvPr id="4" name="ZoneTexte 3">
            <a:extLst>
              <a:ext uri="{FF2B5EF4-FFF2-40B4-BE49-F238E27FC236}">
                <a16:creationId xmlns:a16="http://schemas.microsoft.com/office/drawing/2014/main" id="{2DB00E05-BBC3-7246-BA7C-52936DF72DE3}"/>
              </a:ext>
            </a:extLst>
          </p:cNvPr>
          <p:cNvSpPr txBox="1"/>
          <p:nvPr/>
        </p:nvSpPr>
        <p:spPr>
          <a:xfrm>
            <a:off x="664296" y="1308848"/>
            <a:ext cx="10779797" cy="5262979"/>
          </a:xfrm>
          <a:prstGeom prst="rect">
            <a:avLst/>
          </a:prstGeom>
          <a:noFill/>
        </p:spPr>
        <p:txBody>
          <a:bodyPr wrap="square" rtlCol="0">
            <a:spAutoFit/>
          </a:bodyPr>
          <a:lstStyle/>
          <a:p>
            <a:pPr marL="342900" indent="-342900">
              <a:buFont typeface="+mj-lt"/>
              <a:buAutoNum type="arabicPeriod"/>
            </a:pPr>
            <a:r>
              <a:rPr lang="fr-FR" sz="1600" b="1" dirty="0">
                <a:latin typeface="Avenir Book" panose="02000503020000020003" pitchFamily="2" charset="0"/>
              </a:rPr>
              <a:t>Souad ALA </a:t>
            </a:r>
            <a:r>
              <a:rPr lang="fr-FR" sz="1600" dirty="0">
                <a:latin typeface="Avenir Book" panose="02000503020000020003" pitchFamily="2" charset="0"/>
              </a:rPr>
              <a:t>(CENTRE CULTUREL DE LEUZE-EN-HAINAUT)</a:t>
            </a:r>
          </a:p>
          <a:p>
            <a:pPr marL="342900" indent="-342900">
              <a:buFont typeface="+mj-lt"/>
              <a:buAutoNum type="arabicPeriod"/>
            </a:pPr>
            <a:r>
              <a:rPr lang="fr-FR" sz="1600" b="1" dirty="0">
                <a:latin typeface="Avenir Book" panose="02000503020000020003" pitchFamily="2" charset="0"/>
              </a:rPr>
              <a:t>Catherine AMAND </a:t>
            </a:r>
            <a:r>
              <a:rPr lang="fr-FR" sz="1600" dirty="0">
                <a:latin typeface="Avenir Book" panose="02000503020000020003" pitchFamily="2" charset="0"/>
              </a:rPr>
              <a:t>(FOYER CULTUREL HENRI SIMON - CENTRE CULTUREL DE SPRIMONT)</a:t>
            </a:r>
          </a:p>
          <a:p>
            <a:pPr marL="342900" indent="-342900">
              <a:buFont typeface="+mj-lt"/>
              <a:buAutoNum type="arabicPeriod"/>
            </a:pPr>
            <a:r>
              <a:rPr lang="fr-FR" sz="1600" b="1" dirty="0">
                <a:latin typeface="Avenir Book" panose="02000503020000020003" pitchFamily="2" charset="0"/>
              </a:rPr>
              <a:t>Dimitri BAILLIEN </a:t>
            </a:r>
            <a:r>
              <a:rPr lang="fr-FR" sz="1600" dirty="0">
                <a:latin typeface="Avenir Book" panose="02000503020000020003" pitchFamily="2" charset="0"/>
              </a:rPr>
              <a:t>(FOYER CULTUREL HENRI SIMON - CENTRE CULTUREL DE SPRIMONT)</a:t>
            </a:r>
          </a:p>
          <a:p>
            <a:pPr marL="342900" indent="-342900">
              <a:buFont typeface="+mj-lt"/>
              <a:buAutoNum type="arabicPeriod"/>
            </a:pPr>
            <a:r>
              <a:rPr lang="fr-FR" sz="1600" b="1" dirty="0">
                <a:latin typeface="Avenir Book" panose="02000503020000020003" pitchFamily="2" charset="0"/>
              </a:rPr>
              <a:t>Justine BAUDOT </a:t>
            </a:r>
            <a:r>
              <a:rPr lang="fr-FR" sz="1600" dirty="0">
                <a:latin typeface="Avenir Book" panose="02000503020000020003" pitchFamily="2" charset="0"/>
              </a:rPr>
              <a:t>(CENTRE CULTUREL DE NASSOGNE)</a:t>
            </a:r>
          </a:p>
          <a:p>
            <a:pPr marL="342900" indent="-342900">
              <a:buFont typeface="+mj-lt"/>
              <a:buAutoNum type="arabicPeriod"/>
            </a:pPr>
            <a:r>
              <a:rPr lang="fr-FR" sz="1600" b="1" dirty="0">
                <a:latin typeface="Avenir Book" panose="02000503020000020003" pitchFamily="2" charset="0"/>
              </a:rPr>
              <a:t>Martine BAUS </a:t>
            </a:r>
            <a:r>
              <a:rPr lang="fr-FR" sz="1600" dirty="0">
                <a:latin typeface="Avenir Book" panose="02000503020000020003" pitchFamily="2" charset="0"/>
              </a:rPr>
              <a:t>(MAISON DE LA CREATION - CENTRE CULTUREL BRUXELLES-NORD)</a:t>
            </a:r>
          </a:p>
          <a:p>
            <a:pPr marL="342900" indent="-342900">
              <a:buFont typeface="+mj-lt"/>
              <a:buAutoNum type="arabicPeriod"/>
            </a:pPr>
            <a:r>
              <a:rPr lang="fr-FR" sz="1600" b="1" dirty="0">
                <a:latin typeface="Avenir Book" panose="02000503020000020003" pitchFamily="2" charset="0"/>
              </a:rPr>
              <a:t>Chérif BENABBI </a:t>
            </a:r>
            <a:r>
              <a:rPr lang="fr-FR" sz="1600" dirty="0">
                <a:latin typeface="Avenir Book" panose="02000503020000020003" pitchFamily="2" charset="0"/>
              </a:rPr>
              <a:t>(CENTRE CULTUREL DE GERPINNES)</a:t>
            </a:r>
          </a:p>
          <a:p>
            <a:pPr marL="342900" indent="-342900">
              <a:buFont typeface="+mj-lt"/>
              <a:buAutoNum type="arabicPeriod"/>
            </a:pPr>
            <a:r>
              <a:rPr lang="fr-FR" sz="1600" b="1" dirty="0">
                <a:latin typeface="Avenir Book" panose="02000503020000020003" pitchFamily="2" charset="0"/>
              </a:rPr>
              <a:t>Serge BENNEKENS </a:t>
            </a:r>
            <a:r>
              <a:rPr lang="fr-FR" sz="1600" dirty="0">
                <a:latin typeface="Avenir Book" panose="02000503020000020003" pitchFamily="2" charset="0"/>
              </a:rPr>
              <a:t>(L'ARMILLAIRE - CENTRE CULTUREL DE JETTE)</a:t>
            </a:r>
          </a:p>
          <a:p>
            <a:pPr marL="342900" indent="-342900">
              <a:buFont typeface="+mj-lt"/>
              <a:buAutoNum type="arabicPeriod"/>
            </a:pPr>
            <a:r>
              <a:rPr lang="fr-FR" sz="1600" b="1" dirty="0">
                <a:latin typeface="Avenir Book" panose="02000503020000020003" pitchFamily="2" charset="0"/>
              </a:rPr>
              <a:t>Caroline BONDURAND </a:t>
            </a:r>
            <a:r>
              <a:rPr lang="fr-FR" sz="1600" dirty="0">
                <a:latin typeface="Avenir Book" panose="02000503020000020003" pitchFamily="2" charset="0"/>
              </a:rPr>
              <a:t>(CENTRE CULTUREL DE CHAPELLE-LEZ- HERLAIMONT)</a:t>
            </a:r>
          </a:p>
          <a:p>
            <a:pPr marL="342900" indent="-342900">
              <a:buFont typeface="+mj-lt"/>
              <a:buAutoNum type="arabicPeriod"/>
            </a:pPr>
            <a:r>
              <a:rPr lang="fr-FR" sz="1600" b="1" dirty="0">
                <a:latin typeface="Avenir Book" panose="02000503020000020003" pitchFamily="2" charset="0"/>
              </a:rPr>
              <a:t>Julie BOUCHAT </a:t>
            </a:r>
            <a:r>
              <a:rPr lang="fr-FR" sz="1600" dirty="0">
                <a:latin typeface="Avenir Book" panose="02000503020000020003" pitchFamily="2" charset="0"/>
              </a:rPr>
              <a:t>(FOYER CULTUREL HENRI SIMON - CENTRE CULTUREL DE SPRIMONT)</a:t>
            </a:r>
          </a:p>
          <a:p>
            <a:pPr marL="342900" indent="-342900">
              <a:buFont typeface="+mj-lt"/>
              <a:buAutoNum type="arabicPeriod"/>
            </a:pPr>
            <a:r>
              <a:rPr lang="fr-FR" sz="1600" b="1" dirty="0">
                <a:latin typeface="Avenir Book" panose="02000503020000020003" pitchFamily="2" charset="0"/>
              </a:rPr>
              <a:t>Pascal BOUILLON </a:t>
            </a:r>
            <a:r>
              <a:rPr lang="fr-FR" sz="1600" dirty="0">
                <a:latin typeface="Avenir Book" panose="02000503020000020003" pitchFamily="2" charset="0"/>
              </a:rPr>
              <a:t>(CENTRE CULTUREL DE BERTRIX)</a:t>
            </a:r>
          </a:p>
          <a:p>
            <a:pPr marL="342900" indent="-342900">
              <a:buFont typeface="+mj-lt"/>
              <a:buAutoNum type="arabicPeriod"/>
            </a:pPr>
            <a:r>
              <a:rPr lang="fr-FR" sz="1600" b="1" dirty="0" err="1">
                <a:latin typeface="Avenir Book" panose="02000503020000020003" pitchFamily="2" charset="0"/>
              </a:rPr>
              <a:t>Nour</a:t>
            </a:r>
            <a:r>
              <a:rPr lang="fr-FR" sz="1600" b="1" dirty="0">
                <a:latin typeface="Avenir Book" panose="02000503020000020003" pitchFamily="2" charset="0"/>
              </a:rPr>
              <a:t> BOULOUIHA </a:t>
            </a:r>
            <a:r>
              <a:rPr lang="fr-FR" sz="1600" dirty="0">
                <a:latin typeface="Avenir Book" panose="02000503020000020003" pitchFamily="2" charset="0"/>
              </a:rPr>
              <a:t>(CENTRE CULTUREL D'ANS)</a:t>
            </a:r>
          </a:p>
          <a:p>
            <a:pPr marL="342900" indent="-342900">
              <a:buFont typeface="+mj-lt"/>
              <a:buAutoNum type="arabicPeriod"/>
            </a:pPr>
            <a:r>
              <a:rPr lang="fr-FR" sz="1600" b="1" dirty="0">
                <a:latin typeface="Avenir Book" panose="02000503020000020003" pitchFamily="2" charset="0"/>
              </a:rPr>
              <a:t>Olivier BOVY </a:t>
            </a:r>
            <a:r>
              <a:rPr lang="fr-FR" sz="1600" dirty="0">
                <a:latin typeface="Avenir Book" panose="02000503020000020003" pitchFamily="2" charset="0"/>
              </a:rPr>
              <a:t>(CENTRE CULTUREL DE CHENEE)</a:t>
            </a:r>
          </a:p>
          <a:p>
            <a:pPr marL="342900" indent="-342900">
              <a:buFont typeface="+mj-lt"/>
              <a:buAutoNum type="arabicPeriod"/>
            </a:pPr>
            <a:r>
              <a:rPr lang="fr-FR" sz="1600" b="1" dirty="0">
                <a:latin typeface="Avenir Book" panose="02000503020000020003" pitchFamily="2" charset="0"/>
              </a:rPr>
              <a:t>Laurence BROKA </a:t>
            </a:r>
            <a:r>
              <a:rPr lang="fr-FR" sz="1600" dirty="0">
                <a:latin typeface="Avenir Book" panose="02000503020000020003" pitchFamily="2" charset="0"/>
              </a:rPr>
              <a:t>(CENTRE CULTUREL DE CHENEE)</a:t>
            </a:r>
          </a:p>
          <a:p>
            <a:pPr marL="342900" indent="-342900">
              <a:buFont typeface="+mj-lt"/>
              <a:buAutoNum type="arabicPeriod"/>
            </a:pPr>
            <a:r>
              <a:rPr lang="fr-FR" sz="1600" b="1" dirty="0">
                <a:latin typeface="Avenir Book" panose="02000503020000020003" pitchFamily="2" charset="0"/>
              </a:rPr>
              <a:t>Francine BRUNIN </a:t>
            </a:r>
            <a:r>
              <a:rPr lang="fr-FR" sz="1600" dirty="0">
                <a:latin typeface="Avenir Book" panose="02000503020000020003" pitchFamily="2" charset="0"/>
              </a:rPr>
              <a:t>(WOLUBILIS - CENTRE CULTUREL DE WOLUWE- SAINT-LAMBERT)</a:t>
            </a:r>
          </a:p>
          <a:p>
            <a:pPr marL="342900" indent="-342900">
              <a:buFont typeface="+mj-lt"/>
              <a:buAutoNum type="arabicPeriod"/>
            </a:pPr>
            <a:r>
              <a:rPr lang="fr-FR" sz="1600" b="1" dirty="0">
                <a:latin typeface="Avenir Book" panose="02000503020000020003" pitchFamily="2" charset="0"/>
              </a:rPr>
              <a:t>Véronique BULTIAU </a:t>
            </a:r>
            <a:r>
              <a:rPr lang="fr-FR" sz="1600" dirty="0">
                <a:latin typeface="Avenir Book" panose="02000503020000020003" pitchFamily="2" charset="0"/>
              </a:rPr>
              <a:t>(CENTRE CULTUREL DE SOIGNIES)</a:t>
            </a:r>
          </a:p>
          <a:p>
            <a:pPr marL="342900" indent="-342900">
              <a:buFont typeface="+mj-lt"/>
              <a:buAutoNum type="arabicPeriod"/>
            </a:pPr>
            <a:r>
              <a:rPr lang="fr-FR" sz="1600" b="1" dirty="0">
                <a:latin typeface="Avenir Book" panose="02000503020000020003" pitchFamily="2" charset="0"/>
              </a:rPr>
              <a:t>Régis CAMBRON </a:t>
            </a:r>
            <a:r>
              <a:rPr lang="fr-FR" sz="1600" dirty="0">
                <a:latin typeface="Avenir Book" panose="02000503020000020003" pitchFamily="2" charset="0"/>
              </a:rPr>
              <a:t>(CENTRE CULTUREL LOCAL DE SIVRY-RANCE)</a:t>
            </a:r>
          </a:p>
          <a:p>
            <a:pPr marL="342900" indent="-342900">
              <a:buFont typeface="+mj-lt"/>
              <a:buAutoNum type="arabicPeriod"/>
            </a:pPr>
            <a:r>
              <a:rPr lang="fr-FR" sz="1600" b="1" dirty="0">
                <a:latin typeface="Avenir Book" panose="02000503020000020003" pitchFamily="2" charset="0"/>
              </a:rPr>
              <a:t>Vanille CHAIS </a:t>
            </a:r>
            <a:r>
              <a:rPr lang="fr-FR" sz="1600" dirty="0">
                <a:latin typeface="Avenir Book" panose="02000503020000020003" pitchFamily="2" charset="0"/>
              </a:rPr>
              <a:t>(CENTRE CULTUREL DE LEUZE-EN-HAINAUT)</a:t>
            </a:r>
          </a:p>
          <a:p>
            <a:pPr marL="342900" indent="-342900">
              <a:buFont typeface="+mj-lt"/>
              <a:buAutoNum type="arabicPeriod"/>
            </a:pPr>
            <a:r>
              <a:rPr lang="fr-FR" sz="1600" b="1" dirty="0">
                <a:latin typeface="Avenir Book" panose="02000503020000020003" pitchFamily="2" charset="0"/>
              </a:rPr>
              <a:t>Stéphane COULONVAUX </a:t>
            </a:r>
            <a:r>
              <a:rPr lang="fr-FR" sz="1600" dirty="0">
                <a:latin typeface="Avenir Book" panose="02000503020000020003" pitchFamily="2" charset="0"/>
              </a:rPr>
              <a:t>(FOYER CULTUREL DE DOISCHE)</a:t>
            </a:r>
          </a:p>
          <a:p>
            <a:pPr marL="342900" indent="-342900">
              <a:buFont typeface="+mj-lt"/>
              <a:buAutoNum type="arabicPeriod"/>
            </a:pPr>
            <a:r>
              <a:rPr lang="fr-FR" sz="1600" b="1" dirty="0">
                <a:latin typeface="Avenir Book" panose="02000503020000020003" pitchFamily="2" charset="0"/>
              </a:rPr>
              <a:t>Marina DANESE </a:t>
            </a:r>
            <a:r>
              <a:rPr lang="fr-FR" sz="1600" dirty="0">
                <a:latin typeface="Avenir Book" panose="02000503020000020003" pitchFamily="2" charset="0"/>
              </a:rPr>
              <a:t>(CENTRE CULTUREL DE NASSOGNE)</a:t>
            </a:r>
          </a:p>
          <a:p>
            <a:pPr marL="342900" indent="-342900">
              <a:buFont typeface="+mj-lt"/>
              <a:buAutoNum type="arabicPeriod"/>
            </a:pPr>
            <a:r>
              <a:rPr lang="fr-FR" sz="1600" b="1" dirty="0">
                <a:latin typeface="Avenir Book" panose="02000503020000020003" pitchFamily="2" charset="0"/>
              </a:rPr>
              <a:t>Marie DAWANCE </a:t>
            </a:r>
            <a:r>
              <a:rPr lang="fr-FR" sz="1600" dirty="0">
                <a:latin typeface="Avenir Book" panose="02000503020000020003" pitchFamily="2" charset="0"/>
              </a:rPr>
              <a:t>(MAISON DE LA CREATION - CENTRE CULTUREL BRUXELLES-NORD)</a:t>
            </a:r>
          </a:p>
          <a:p>
            <a:pPr marL="342900" indent="-342900">
              <a:buFont typeface="+mj-lt"/>
              <a:buAutoNum type="arabicPeriod"/>
            </a:pPr>
            <a:r>
              <a:rPr lang="fr-FR" sz="1600" b="1" dirty="0">
                <a:latin typeface="Avenir Book" panose="02000503020000020003" pitchFamily="2" charset="0"/>
              </a:rPr>
              <a:t>Axel DE RIDDER </a:t>
            </a:r>
            <a:r>
              <a:rPr lang="fr-FR" sz="1600" dirty="0">
                <a:latin typeface="Avenir Book" panose="02000503020000020003" pitchFamily="2" charset="0"/>
              </a:rPr>
              <a:t>(CENTRE CULTUREL DE BERTRIX)</a:t>
            </a:r>
          </a:p>
        </p:txBody>
      </p:sp>
    </p:spTree>
    <p:extLst>
      <p:ext uri="{BB962C8B-B14F-4D97-AF65-F5344CB8AC3E}">
        <p14:creationId xmlns:p14="http://schemas.microsoft.com/office/powerpoint/2010/main" val="190362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B00E05-BBC3-7246-BA7C-52936DF72DE3}"/>
              </a:ext>
            </a:extLst>
          </p:cNvPr>
          <p:cNvSpPr txBox="1"/>
          <p:nvPr/>
        </p:nvSpPr>
        <p:spPr>
          <a:xfrm>
            <a:off x="664296" y="412378"/>
            <a:ext cx="10779797" cy="6001643"/>
          </a:xfrm>
          <a:prstGeom prst="rect">
            <a:avLst/>
          </a:prstGeom>
          <a:noFill/>
        </p:spPr>
        <p:txBody>
          <a:bodyPr wrap="square" rtlCol="0">
            <a:spAutoFit/>
          </a:bodyPr>
          <a:lstStyle/>
          <a:p>
            <a:endParaRPr lang="fr-FR" sz="1600" dirty="0">
              <a:latin typeface="Avenir Book" panose="02000503020000020003" pitchFamily="2" charset="0"/>
            </a:endParaRPr>
          </a:p>
          <a:p>
            <a:pPr marL="342900" indent="-342900">
              <a:buFont typeface="+mj-lt"/>
              <a:buAutoNum type="arabicPeriod" startAt="22"/>
            </a:pPr>
            <a:r>
              <a:rPr lang="fr-FR" sz="1600" b="1" dirty="0">
                <a:latin typeface="Avenir Book" panose="02000503020000020003" pitchFamily="2" charset="0"/>
              </a:rPr>
              <a:t>Fabienne DE VUYST </a:t>
            </a:r>
            <a:r>
              <a:rPr lang="fr-FR" sz="1600" dirty="0">
                <a:latin typeface="Avenir Book" panose="02000503020000020003" pitchFamily="2" charset="0"/>
              </a:rPr>
              <a:t>(CENTRE CULTUREL DE THUIN DE LA HAUTE-SAMBRE)</a:t>
            </a:r>
          </a:p>
          <a:p>
            <a:pPr marL="342900" indent="-342900">
              <a:buFont typeface="+mj-lt"/>
              <a:buAutoNum type="arabicPeriod" startAt="22"/>
            </a:pPr>
            <a:r>
              <a:rPr lang="fr-FR" sz="1600" b="1" dirty="0">
                <a:latin typeface="Avenir Book" panose="02000503020000020003" pitchFamily="2" charset="0"/>
              </a:rPr>
              <a:t>Adeline DEGRAUX </a:t>
            </a:r>
            <a:r>
              <a:rPr lang="fr-FR" sz="1600" dirty="0">
                <a:latin typeface="Avenir Book" panose="02000503020000020003" pitchFamily="2" charset="0"/>
              </a:rPr>
              <a:t>(CENTRE CULTUREL DE GERPINNES)</a:t>
            </a:r>
          </a:p>
          <a:p>
            <a:pPr marL="342900" indent="-342900">
              <a:buFont typeface="+mj-lt"/>
              <a:buAutoNum type="arabicPeriod" startAt="22"/>
            </a:pPr>
            <a:r>
              <a:rPr lang="fr-FR" sz="1600" b="1" dirty="0">
                <a:latin typeface="Avenir Book" panose="02000503020000020003" pitchFamily="2" charset="0"/>
              </a:rPr>
              <a:t>Anne-Florence DELANNAY </a:t>
            </a:r>
            <a:r>
              <a:rPr lang="fr-FR" sz="1600" dirty="0">
                <a:latin typeface="Avenir Book" panose="02000503020000020003" pitchFamily="2" charset="0"/>
              </a:rPr>
              <a:t>(MAISON CULTURELLE D'ATH)</a:t>
            </a:r>
          </a:p>
          <a:p>
            <a:pPr marL="342900" indent="-342900">
              <a:buFont typeface="+mj-lt"/>
              <a:buAutoNum type="arabicPeriod" startAt="22"/>
            </a:pPr>
            <a:r>
              <a:rPr lang="fr-FR" sz="1600" b="1" dirty="0">
                <a:latin typeface="Avenir Book" panose="02000503020000020003" pitchFamily="2" charset="0"/>
              </a:rPr>
              <a:t>Svetlana DEMYSHEVA </a:t>
            </a:r>
            <a:r>
              <a:rPr lang="fr-FR" sz="1600" dirty="0">
                <a:latin typeface="Avenir Book" panose="02000503020000020003" pitchFamily="2" charset="0"/>
              </a:rPr>
              <a:t>(CENTRE CULTUREL DE LEUZE-EN-HAINAUT)</a:t>
            </a:r>
          </a:p>
          <a:p>
            <a:pPr marL="342900" indent="-342900">
              <a:buFont typeface="+mj-lt"/>
              <a:buAutoNum type="arabicPeriod" startAt="22"/>
            </a:pPr>
            <a:r>
              <a:rPr lang="fr-FR" sz="1600" b="1" dirty="0">
                <a:latin typeface="Avenir Book" panose="02000503020000020003" pitchFamily="2" charset="0"/>
              </a:rPr>
              <a:t>Tristan DENAEYER </a:t>
            </a:r>
            <a:r>
              <a:rPr lang="fr-FR" sz="1600" dirty="0">
                <a:latin typeface="Avenir Book" panose="02000503020000020003" pitchFamily="2" charset="0"/>
              </a:rPr>
              <a:t>(CENTRE CULTUREL DE CHAPELLE-LEZ- HERLAIMONT)</a:t>
            </a:r>
          </a:p>
          <a:p>
            <a:pPr marL="342900" indent="-342900">
              <a:buFont typeface="+mj-lt"/>
              <a:buAutoNum type="arabicPeriod" startAt="22"/>
            </a:pPr>
            <a:r>
              <a:rPr lang="fr-FR" sz="1600" b="1" dirty="0">
                <a:latin typeface="Avenir Book" panose="02000503020000020003" pitchFamily="2" charset="0"/>
              </a:rPr>
              <a:t>Pierre DISTER </a:t>
            </a:r>
            <a:r>
              <a:rPr lang="fr-FR" sz="1600" dirty="0">
                <a:latin typeface="Avenir Book" panose="02000503020000020003" pitchFamily="2" charset="0"/>
              </a:rPr>
              <a:t>(L'ARMILLAIRE - CENTRE CULTUREL DE JETTE)</a:t>
            </a:r>
          </a:p>
          <a:p>
            <a:pPr marL="342900" indent="-342900">
              <a:buFont typeface="+mj-lt"/>
              <a:buAutoNum type="arabicPeriod" startAt="22"/>
            </a:pPr>
            <a:r>
              <a:rPr lang="fr-FR" sz="1600" b="1" dirty="0">
                <a:latin typeface="Avenir Book" panose="02000503020000020003" pitchFamily="2" charset="0"/>
              </a:rPr>
              <a:t>Jessica DONATI </a:t>
            </a:r>
            <a:r>
              <a:rPr lang="fr-FR" sz="1600" dirty="0">
                <a:latin typeface="Avenir Book" panose="02000503020000020003" pitchFamily="2" charset="0"/>
              </a:rPr>
              <a:t>(CENTRE CULTUREL DE DINANT)</a:t>
            </a:r>
          </a:p>
          <a:p>
            <a:pPr marL="342900" indent="-342900">
              <a:buFont typeface="+mj-lt"/>
              <a:buAutoNum type="arabicPeriod" startAt="22"/>
            </a:pPr>
            <a:r>
              <a:rPr lang="fr-FR" sz="1600" b="1" dirty="0">
                <a:latin typeface="Avenir Book" panose="02000503020000020003" pitchFamily="2" charset="0"/>
              </a:rPr>
              <a:t>Christiane DUBOIS </a:t>
            </a:r>
            <a:r>
              <a:rPr lang="fr-FR" sz="1600" dirty="0">
                <a:latin typeface="Avenir Book" panose="02000503020000020003" pitchFamily="2" charset="0"/>
              </a:rPr>
              <a:t>(CENTRE CULTUREL DES ROCHES DE ROCHEFORT)</a:t>
            </a:r>
          </a:p>
          <a:p>
            <a:pPr marL="342900" indent="-342900">
              <a:buFont typeface="+mj-lt"/>
              <a:buAutoNum type="arabicPeriod" startAt="22"/>
            </a:pPr>
            <a:r>
              <a:rPr lang="fr-FR" sz="1600" b="1" dirty="0">
                <a:latin typeface="Avenir Book" panose="02000503020000020003" pitchFamily="2" charset="0"/>
              </a:rPr>
              <a:t>Mélanie DUFRANNE </a:t>
            </a:r>
            <a:r>
              <a:rPr lang="fr-FR" sz="1600" dirty="0">
                <a:latin typeface="Avenir Book" panose="02000503020000020003" pitchFamily="2" charset="0"/>
              </a:rPr>
              <a:t>(FOYER SOCIOCULTUREL D’ANTOING)</a:t>
            </a:r>
          </a:p>
          <a:p>
            <a:pPr marL="342900" indent="-342900">
              <a:buFont typeface="+mj-lt"/>
              <a:buAutoNum type="arabicPeriod" startAt="22"/>
            </a:pPr>
            <a:r>
              <a:rPr lang="fr-FR" sz="1600" b="1" dirty="0">
                <a:latin typeface="Avenir Book" panose="02000503020000020003" pitchFamily="2" charset="0"/>
              </a:rPr>
              <a:t>Delphine DUJARDIN </a:t>
            </a:r>
            <a:r>
              <a:rPr lang="fr-FR" sz="1600" dirty="0">
                <a:latin typeface="Avenir Book" panose="02000503020000020003" pitchFamily="2" charset="0"/>
              </a:rPr>
              <a:t>(CENTRE CULTUREL DES ROCHES DE ROCHEFORT)</a:t>
            </a:r>
          </a:p>
          <a:p>
            <a:pPr marL="342900" indent="-342900">
              <a:buFont typeface="+mj-lt"/>
              <a:buAutoNum type="arabicPeriod" startAt="22"/>
            </a:pPr>
            <a:r>
              <a:rPr lang="fr-FR" sz="1600" b="1" dirty="0">
                <a:latin typeface="Avenir Book" panose="02000503020000020003" pitchFamily="2" charset="0"/>
              </a:rPr>
              <a:t>Mélanie DUMOULIN </a:t>
            </a:r>
            <a:r>
              <a:rPr lang="fr-FR" sz="1600" dirty="0">
                <a:latin typeface="Avenir Book" panose="02000503020000020003" pitchFamily="2" charset="0"/>
              </a:rPr>
              <a:t>(CENTRAL - CENTRE CULTUREL DE LA LOUVIERE)</a:t>
            </a:r>
          </a:p>
          <a:p>
            <a:pPr marL="342900" indent="-342900">
              <a:buFont typeface="+mj-lt"/>
              <a:buAutoNum type="arabicPeriod" startAt="22"/>
            </a:pPr>
            <a:r>
              <a:rPr lang="fr-FR" sz="1600" b="1" dirty="0">
                <a:latin typeface="Avenir Book" panose="02000503020000020003" pitchFamily="2" charset="0"/>
              </a:rPr>
              <a:t>Cécile DUPONT </a:t>
            </a:r>
            <a:r>
              <a:rPr lang="fr-FR" sz="1600" dirty="0">
                <a:latin typeface="Avenir Book" panose="02000503020000020003" pitchFamily="2" charset="0"/>
              </a:rPr>
              <a:t>(FOYER CULTUREL DE FLORENNES)</a:t>
            </a:r>
          </a:p>
          <a:p>
            <a:pPr marL="342900" indent="-342900">
              <a:buFont typeface="+mj-lt"/>
              <a:buAutoNum type="arabicPeriod" startAt="22"/>
            </a:pPr>
            <a:r>
              <a:rPr lang="fr-FR" sz="1600" b="1" dirty="0">
                <a:latin typeface="Avenir Book" panose="02000503020000020003" pitchFamily="2" charset="0"/>
              </a:rPr>
              <a:t>Pierre DUQUESNE </a:t>
            </a:r>
            <a:r>
              <a:rPr lang="fr-FR" sz="1600" dirty="0">
                <a:latin typeface="Avenir Book" panose="02000503020000020003" pitchFamily="2" charset="0"/>
              </a:rPr>
              <a:t>(CENTRE CULTUREL DE SOIGNIES)</a:t>
            </a:r>
          </a:p>
          <a:p>
            <a:pPr marL="342900" indent="-342900">
              <a:buFont typeface="+mj-lt"/>
              <a:buAutoNum type="arabicPeriod" startAt="22"/>
            </a:pPr>
            <a:r>
              <a:rPr lang="fr-FR" sz="1600" b="1" dirty="0">
                <a:latin typeface="Avenir Book" panose="02000503020000020003" pitchFamily="2" charset="0"/>
              </a:rPr>
              <a:t>Catherine FAGNART </a:t>
            </a:r>
            <a:r>
              <a:rPr lang="fr-FR" sz="1600" dirty="0">
                <a:latin typeface="Avenir Book" panose="02000503020000020003" pitchFamily="2" charset="0"/>
              </a:rPr>
              <a:t>(CENTRE CULTUREL D'ANS)</a:t>
            </a:r>
          </a:p>
          <a:p>
            <a:pPr marL="342900" indent="-342900">
              <a:buFont typeface="+mj-lt"/>
              <a:buAutoNum type="arabicPeriod" startAt="22"/>
            </a:pPr>
            <a:r>
              <a:rPr lang="fr-FR" sz="1600" b="1" dirty="0">
                <a:latin typeface="Avenir Book" panose="02000503020000020003" pitchFamily="2" charset="0"/>
              </a:rPr>
              <a:t>Nadya FEDDAG </a:t>
            </a:r>
            <a:r>
              <a:rPr lang="fr-FR" sz="1600" dirty="0">
                <a:latin typeface="Avenir Book" panose="02000503020000020003" pitchFamily="2" charset="0"/>
              </a:rPr>
              <a:t>(MAISON DE LA CREATION - CENTRE CULTUREL BRUXELLES-NORD)</a:t>
            </a:r>
          </a:p>
          <a:p>
            <a:pPr marL="342900" indent="-342900">
              <a:buFont typeface="+mj-lt"/>
              <a:buAutoNum type="arabicPeriod" startAt="22"/>
            </a:pPr>
            <a:r>
              <a:rPr lang="fr-FR" sz="1600" b="1" dirty="0">
                <a:latin typeface="Avenir Book" panose="02000503020000020003" pitchFamily="2" charset="0"/>
              </a:rPr>
              <a:t>José FERREIRA </a:t>
            </a:r>
            <a:r>
              <a:rPr lang="fr-FR" sz="1600" dirty="0">
                <a:latin typeface="Avenir Book" panose="02000503020000020003" pitchFamily="2" charset="0"/>
              </a:rPr>
              <a:t>(L'ARMILLAIRE - CENTRE CULTUREL DE JETTE)</a:t>
            </a:r>
          </a:p>
          <a:p>
            <a:pPr marL="342900" indent="-342900">
              <a:buFont typeface="+mj-lt"/>
              <a:buAutoNum type="arabicPeriod" startAt="22"/>
            </a:pPr>
            <a:r>
              <a:rPr lang="fr-FR" sz="1600" b="1" dirty="0" err="1">
                <a:latin typeface="Avenir Book" panose="02000503020000020003" pitchFamily="2" charset="0"/>
              </a:rPr>
              <a:t>Amziu</a:t>
            </a:r>
            <a:r>
              <a:rPr lang="fr-FR" sz="1600" b="1" dirty="0">
                <a:latin typeface="Avenir Book" panose="02000503020000020003" pitchFamily="2" charset="0"/>
              </a:rPr>
              <a:t> FIDON </a:t>
            </a:r>
            <a:r>
              <a:rPr lang="fr-FR" sz="1600" dirty="0">
                <a:latin typeface="Avenir Book" panose="02000503020000020003" pitchFamily="2" charset="0"/>
              </a:rPr>
              <a:t>(MAISON DE LA CREATION - CENTRE CULTUREL BRUXELLES-NORD)</a:t>
            </a:r>
          </a:p>
          <a:p>
            <a:pPr marL="342900" indent="-342900">
              <a:buFont typeface="+mj-lt"/>
              <a:buAutoNum type="arabicPeriod" startAt="22"/>
            </a:pPr>
            <a:r>
              <a:rPr lang="fr-FR" sz="1600" b="1" dirty="0">
                <a:latin typeface="Avenir Book" panose="02000503020000020003" pitchFamily="2" charset="0"/>
              </a:rPr>
              <a:t>Pierre FRANCOIS </a:t>
            </a:r>
            <a:r>
              <a:rPr lang="fr-FR" sz="1600" dirty="0">
                <a:latin typeface="Avenir Book" panose="02000503020000020003" pitchFamily="2" charset="0"/>
              </a:rPr>
              <a:t>(CENTRE CULTUREL DE BEAUVECHAIN)</a:t>
            </a:r>
          </a:p>
          <a:p>
            <a:pPr marL="342900" indent="-342900">
              <a:buFont typeface="+mj-lt"/>
              <a:buAutoNum type="arabicPeriod" startAt="22"/>
            </a:pPr>
            <a:r>
              <a:rPr lang="fr-FR" sz="1600" b="1" dirty="0">
                <a:latin typeface="Avenir Book" panose="02000503020000020003" pitchFamily="2" charset="0"/>
              </a:rPr>
              <a:t>Jonas GAZON </a:t>
            </a:r>
            <a:r>
              <a:rPr lang="fr-FR" sz="1600" dirty="0">
                <a:latin typeface="Avenir Book" panose="02000503020000020003" pitchFamily="2" charset="0"/>
              </a:rPr>
              <a:t>(CENTRE CULTUREL DE CHENEE)</a:t>
            </a:r>
          </a:p>
          <a:p>
            <a:pPr marL="342900" indent="-342900">
              <a:buFont typeface="+mj-lt"/>
              <a:buAutoNum type="arabicPeriod" startAt="22"/>
            </a:pPr>
            <a:r>
              <a:rPr lang="fr-FR" sz="1600" b="1" dirty="0">
                <a:latin typeface="Avenir Book" panose="02000503020000020003" pitchFamily="2" charset="0"/>
              </a:rPr>
              <a:t>Quentin GILET </a:t>
            </a:r>
            <a:r>
              <a:rPr lang="fr-FR" sz="1600" dirty="0">
                <a:latin typeface="Avenir Book" panose="02000503020000020003" pitchFamily="2" charset="0"/>
              </a:rPr>
              <a:t>(FOYER CULTUREL HENRI SIMON - CENTRE CULTUREL DE SPRIMONT)</a:t>
            </a:r>
          </a:p>
          <a:p>
            <a:pPr marL="342900" indent="-342900">
              <a:buFont typeface="+mj-lt"/>
              <a:buAutoNum type="arabicPeriod" startAt="22"/>
            </a:pPr>
            <a:r>
              <a:rPr lang="fr-FR" sz="1600" b="1" dirty="0">
                <a:latin typeface="Avenir Book" panose="02000503020000020003" pitchFamily="2" charset="0"/>
              </a:rPr>
              <a:t>Michaël GITS </a:t>
            </a:r>
            <a:r>
              <a:rPr lang="fr-FR" sz="1600" dirty="0">
                <a:latin typeface="Avenir Book" panose="02000503020000020003" pitchFamily="2" charset="0"/>
              </a:rPr>
              <a:t>(CENTRAL - CENTRE CULTUREL DE LA LOUVIERE)</a:t>
            </a:r>
          </a:p>
          <a:p>
            <a:pPr marL="342900" indent="-342900">
              <a:buFont typeface="+mj-lt"/>
              <a:buAutoNum type="arabicPeriod" startAt="22"/>
            </a:pPr>
            <a:r>
              <a:rPr lang="fr-FR" sz="1600" b="1" dirty="0">
                <a:latin typeface="Avenir Book" panose="02000503020000020003" pitchFamily="2" charset="0"/>
              </a:rPr>
              <a:t>Amandine GOBERT </a:t>
            </a:r>
            <a:r>
              <a:rPr lang="fr-FR" sz="1600" dirty="0">
                <a:latin typeface="Avenir Book" panose="02000503020000020003" pitchFamily="2" charset="0"/>
              </a:rPr>
              <a:t>(CENTRE CULTUREL D’ITTRE)</a:t>
            </a:r>
          </a:p>
          <a:p>
            <a:pPr marL="342900" indent="-342900">
              <a:buFont typeface="+mj-lt"/>
              <a:buAutoNum type="arabicPeriod" startAt="22"/>
            </a:pPr>
            <a:r>
              <a:rPr lang="fr-FR" sz="1600" b="1" dirty="0">
                <a:latin typeface="Avenir Book" panose="02000503020000020003" pitchFamily="2" charset="0"/>
              </a:rPr>
              <a:t>Marie GOOR </a:t>
            </a:r>
            <a:r>
              <a:rPr lang="fr-FR" sz="1600" dirty="0">
                <a:latin typeface="Avenir Book" panose="02000503020000020003" pitchFamily="2" charset="0"/>
              </a:rPr>
              <a:t>(CENTRE CULTUREL DE CHENEE)</a:t>
            </a:r>
          </a:p>
        </p:txBody>
      </p:sp>
    </p:spTree>
    <p:extLst>
      <p:ext uri="{BB962C8B-B14F-4D97-AF65-F5344CB8AC3E}">
        <p14:creationId xmlns:p14="http://schemas.microsoft.com/office/powerpoint/2010/main" val="3073443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B00E05-BBC3-7246-BA7C-52936DF72DE3}"/>
              </a:ext>
            </a:extLst>
          </p:cNvPr>
          <p:cNvSpPr txBox="1"/>
          <p:nvPr/>
        </p:nvSpPr>
        <p:spPr>
          <a:xfrm>
            <a:off x="664296" y="412378"/>
            <a:ext cx="10779797" cy="6001643"/>
          </a:xfrm>
          <a:prstGeom prst="rect">
            <a:avLst/>
          </a:prstGeom>
          <a:noFill/>
        </p:spPr>
        <p:txBody>
          <a:bodyPr wrap="square" rtlCol="0">
            <a:spAutoFit/>
          </a:bodyPr>
          <a:lstStyle/>
          <a:p>
            <a:pPr marL="342900" indent="-342900">
              <a:buFont typeface="+mj-lt"/>
              <a:buAutoNum type="arabicPeriod" startAt="45"/>
            </a:pPr>
            <a:endParaRPr lang="fr-FR" sz="1600" dirty="0">
              <a:latin typeface="Avenir Book" panose="02000503020000020003" pitchFamily="2" charset="0"/>
            </a:endParaRPr>
          </a:p>
          <a:p>
            <a:pPr marL="342900" indent="-342900">
              <a:buFont typeface="+mj-lt"/>
              <a:buAutoNum type="arabicPeriod" startAt="45"/>
            </a:pPr>
            <a:r>
              <a:rPr lang="fr-FR" sz="1600" b="1" dirty="0">
                <a:latin typeface="Avenir Book" panose="02000503020000020003" pitchFamily="2" charset="0"/>
              </a:rPr>
              <a:t>Patrice GRIGNARD </a:t>
            </a:r>
            <a:r>
              <a:rPr lang="fr-FR" sz="1600" dirty="0">
                <a:latin typeface="Avenir Book" panose="02000503020000020003" pitchFamily="2" charset="0"/>
              </a:rPr>
              <a:t>(FOYER CULTUREL HENRI SIMON - CENTRE CULTUREL DE SPRIMONT)</a:t>
            </a:r>
          </a:p>
          <a:p>
            <a:pPr marL="342900" indent="-342900">
              <a:buFont typeface="+mj-lt"/>
              <a:buAutoNum type="arabicPeriod" startAt="45"/>
            </a:pPr>
            <a:r>
              <a:rPr lang="fr-FR" sz="1600" b="1" dirty="0">
                <a:latin typeface="Avenir Book" panose="02000503020000020003" pitchFamily="2" charset="0"/>
              </a:rPr>
              <a:t>Véronique GUISSET </a:t>
            </a:r>
            <a:r>
              <a:rPr lang="fr-FR" sz="1600" dirty="0">
                <a:latin typeface="Avenir Book" panose="02000503020000020003" pitchFamily="2" charset="0"/>
              </a:rPr>
              <a:t>(MAISON DE LA CREATION - CENTRE CULTUREL BRUXELLES-NORD)</a:t>
            </a:r>
          </a:p>
          <a:p>
            <a:pPr marL="342900" indent="-342900">
              <a:buFont typeface="+mj-lt"/>
              <a:buAutoNum type="arabicPeriod" startAt="45"/>
            </a:pPr>
            <a:r>
              <a:rPr lang="fr-FR" sz="1600" b="1" dirty="0">
                <a:latin typeface="Avenir Book" panose="02000503020000020003" pitchFamily="2" charset="0"/>
              </a:rPr>
              <a:t>Marie-Jeanne HONNOF </a:t>
            </a:r>
            <a:r>
              <a:rPr lang="fr-FR" sz="1600" dirty="0">
                <a:latin typeface="Avenir Book" panose="02000503020000020003" pitchFamily="2" charset="0"/>
              </a:rPr>
              <a:t>(L'ECRIN - CENTRE CULTUREL D’EGHEZEE)</a:t>
            </a:r>
          </a:p>
          <a:p>
            <a:pPr marL="342900" indent="-342900">
              <a:buFont typeface="+mj-lt"/>
              <a:buAutoNum type="arabicPeriod" startAt="45"/>
            </a:pPr>
            <a:r>
              <a:rPr lang="fr-FR" sz="1600" b="1" dirty="0">
                <a:latin typeface="Avenir Book" panose="02000503020000020003" pitchFamily="2" charset="0"/>
              </a:rPr>
              <a:t>Martine HOST </a:t>
            </a:r>
            <a:r>
              <a:rPr lang="fr-FR" sz="1600" dirty="0">
                <a:latin typeface="Avenir Book" panose="02000503020000020003" pitchFamily="2" charset="0"/>
              </a:rPr>
              <a:t>(FOYER SOCIOCULTUREL D’ANTOING)</a:t>
            </a:r>
          </a:p>
          <a:p>
            <a:pPr marL="342900" indent="-342900">
              <a:buFont typeface="+mj-lt"/>
              <a:buAutoNum type="arabicPeriod" startAt="45"/>
            </a:pPr>
            <a:r>
              <a:rPr lang="fr-FR" sz="1600" b="1" dirty="0">
                <a:latin typeface="Avenir Book" panose="02000503020000020003" pitchFamily="2" charset="0"/>
              </a:rPr>
              <a:t>Annick HOUCHARD </a:t>
            </a:r>
            <a:r>
              <a:rPr lang="fr-FR" sz="1600" dirty="0">
                <a:latin typeface="Avenir Book" panose="02000503020000020003" pitchFamily="2" charset="0"/>
              </a:rPr>
              <a:t>(CENTRE CULTUREL DE BERTRIX)</a:t>
            </a:r>
          </a:p>
          <a:p>
            <a:pPr marL="342900" indent="-342900">
              <a:buFont typeface="+mj-lt"/>
              <a:buAutoNum type="arabicPeriod" startAt="45"/>
            </a:pPr>
            <a:r>
              <a:rPr lang="fr-FR" sz="1600" b="1" dirty="0">
                <a:latin typeface="Avenir Book" panose="02000503020000020003" pitchFamily="2" charset="0"/>
              </a:rPr>
              <a:t>Manon ISTASSE </a:t>
            </a:r>
            <a:r>
              <a:rPr lang="fr-FR" sz="1600" dirty="0">
                <a:latin typeface="Avenir Book" panose="02000503020000020003" pitchFamily="2" charset="0"/>
              </a:rPr>
              <a:t>(EDEN - CENTRE CULTUREL DE CHARLEROI)</a:t>
            </a:r>
          </a:p>
          <a:p>
            <a:pPr marL="342900" indent="-342900">
              <a:buFont typeface="+mj-lt"/>
              <a:buAutoNum type="arabicPeriod" startAt="45"/>
            </a:pPr>
            <a:r>
              <a:rPr lang="fr-FR" sz="1600" b="1" dirty="0">
                <a:latin typeface="Avenir Book" panose="02000503020000020003" pitchFamily="2" charset="0"/>
              </a:rPr>
              <a:t>Rachel JANS </a:t>
            </a:r>
            <a:r>
              <a:rPr lang="fr-FR" sz="1600" dirty="0">
                <a:latin typeface="Avenir Book" panose="02000503020000020003" pitchFamily="2" charset="0"/>
              </a:rPr>
              <a:t>(CENTRE CULTUREL DE MARCHIN)</a:t>
            </a:r>
          </a:p>
          <a:p>
            <a:pPr marL="342900" indent="-342900">
              <a:buFont typeface="+mj-lt"/>
              <a:buAutoNum type="arabicPeriod" startAt="45"/>
            </a:pPr>
            <a:r>
              <a:rPr lang="fr-FR" sz="1600" b="1" dirty="0">
                <a:latin typeface="Avenir Book" panose="02000503020000020003" pitchFamily="2" charset="0"/>
              </a:rPr>
              <a:t>Virginie JANSSENS </a:t>
            </a:r>
            <a:r>
              <a:rPr lang="fr-FR" sz="1600" dirty="0">
                <a:latin typeface="Avenir Book" panose="02000503020000020003" pitchFamily="2" charset="0"/>
              </a:rPr>
              <a:t>(CENTRE CULTUREL DE BEAUVECHAIN)</a:t>
            </a:r>
          </a:p>
          <a:p>
            <a:pPr marL="342900" indent="-342900">
              <a:buFont typeface="+mj-lt"/>
              <a:buAutoNum type="arabicPeriod" startAt="45"/>
            </a:pPr>
            <a:r>
              <a:rPr lang="fr-FR" sz="1600" b="1" dirty="0">
                <a:latin typeface="Avenir Book" panose="02000503020000020003" pitchFamily="2" charset="0"/>
              </a:rPr>
              <a:t>Stéphane KAELEN </a:t>
            </a:r>
            <a:r>
              <a:rPr lang="fr-FR" sz="1600" dirty="0">
                <a:latin typeface="Avenir Book" panose="02000503020000020003" pitchFamily="2" charset="0"/>
              </a:rPr>
              <a:t>(FOYER CULTUREL HENRI SIMON - CENTRE CULTUREL DE SPRIMONT)</a:t>
            </a:r>
          </a:p>
          <a:p>
            <a:pPr marL="342900" indent="-342900">
              <a:buFont typeface="+mj-lt"/>
              <a:buAutoNum type="arabicPeriod" startAt="45"/>
            </a:pPr>
            <a:r>
              <a:rPr lang="fr-FR" sz="1600" b="1" dirty="0">
                <a:latin typeface="Avenir Book" panose="02000503020000020003" pitchFamily="2" charset="0"/>
              </a:rPr>
              <a:t>Olivia KROPEK </a:t>
            </a:r>
            <a:r>
              <a:rPr lang="fr-FR" sz="1600" dirty="0">
                <a:latin typeface="Avenir Book" panose="02000503020000020003" pitchFamily="2" charset="0"/>
              </a:rPr>
              <a:t>(CENTRE CULTUREL D’ITTRE )</a:t>
            </a:r>
          </a:p>
          <a:p>
            <a:pPr marL="342900" indent="-342900">
              <a:buFont typeface="+mj-lt"/>
              <a:buAutoNum type="arabicPeriod" startAt="45"/>
            </a:pPr>
            <a:r>
              <a:rPr lang="fr-FR" sz="1600" b="1" dirty="0">
                <a:latin typeface="Avenir Book" panose="02000503020000020003" pitchFamily="2" charset="0"/>
              </a:rPr>
              <a:t>Elodie LAMBERT </a:t>
            </a:r>
            <a:r>
              <a:rPr lang="fr-FR" sz="1600" dirty="0">
                <a:latin typeface="Avenir Book" panose="02000503020000020003" pitchFamily="2" charset="0"/>
              </a:rPr>
              <a:t>(FOYER CULTUREL HENRI SIMON - CENTRE CULTUREL DE SPRIMONT)</a:t>
            </a:r>
          </a:p>
          <a:p>
            <a:pPr marL="342900" indent="-342900">
              <a:buFont typeface="+mj-lt"/>
              <a:buAutoNum type="arabicPeriod" startAt="45"/>
            </a:pPr>
            <a:r>
              <a:rPr lang="fr-FR" sz="1600" b="1" dirty="0">
                <a:latin typeface="Avenir Book" panose="02000503020000020003" pitchFamily="2" charset="0"/>
              </a:rPr>
              <a:t>Fabrice LAURENT </a:t>
            </a:r>
            <a:r>
              <a:rPr lang="fr-FR" sz="1600" dirty="0">
                <a:latin typeface="Avenir Book" panose="02000503020000020003" pitchFamily="2" charset="0"/>
              </a:rPr>
              <a:t>(EDEN - CENTRE CULTUREL DE CHARLEROI)</a:t>
            </a:r>
          </a:p>
          <a:p>
            <a:pPr marL="342900" indent="-342900">
              <a:buFont typeface="+mj-lt"/>
              <a:buAutoNum type="arabicPeriod" startAt="45"/>
            </a:pPr>
            <a:r>
              <a:rPr lang="fr-FR" sz="1600" b="1" dirty="0">
                <a:latin typeface="Avenir Book" panose="02000503020000020003" pitchFamily="2" charset="0"/>
              </a:rPr>
              <a:t>FRÉDÉRIC LAURENT </a:t>
            </a:r>
            <a:r>
              <a:rPr lang="fr-FR" sz="1600" dirty="0">
                <a:latin typeface="Avenir Book" panose="02000503020000020003" pitchFamily="2" charset="0"/>
              </a:rPr>
              <a:t>(CENTRE CULTUREL DE CHAPELLE-LEZ-HERLAIMONT)</a:t>
            </a:r>
          </a:p>
          <a:p>
            <a:pPr marL="342900" indent="-342900">
              <a:buFont typeface="+mj-lt"/>
              <a:buAutoNum type="arabicPeriod" startAt="45"/>
            </a:pPr>
            <a:r>
              <a:rPr lang="fr-FR" sz="1600" b="1" dirty="0">
                <a:latin typeface="Avenir Book" panose="02000503020000020003" pitchFamily="2" charset="0"/>
              </a:rPr>
              <a:t>Céline LECOCQ </a:t>
            </a:r>
            <a:r>
              <a:rPr lang="fr-FR" sz="1600" dirty="0">
                <a:latin typeface="Avenir Book" panose="02000503020000020003" pitchFamily="2" charset="0"/>
              </a:rPr>
              <a:t>(CENTRE CULTUREL DU ROEULX)</a:t>
            </a:r>
          </a:p>
          <a:p>
            <a:pPr marL="342900" indent="-342900">
              <a:buFont typeface="+mj-lt"/>
              <a:buAutoNum type="arabicPeriod" startAt="45"/>
            </a:pPr>
            <a:r>
              <a:rPr lang="fr-FR" sz="1600" b="1" dirty="0" err="1">
                <a:latin typeface="Avenir Book" panose="02000503020000020003" pitchFamily="2" charset="0"/>
              </a:rPr>
              <a:t>Amik</a:t>
            </a:r>
            <a:r>
              <a:rPr lang="fr-FR" sz="1600" b="1" dirty="0">
                <a:latin typeface="Avenir Book" panose="02000503020000020003" pitchFamily="2" charset="0"/>
              </a:rPr>
              <a:t> LEMAIRE </a:t>
            </a:r>
            <a:r>
              <a:rPr lang="fr-FR" sz="1600" dirty="0">
                <a:latin typeface="Avenir Book" panose="02000503020000020003" pitchFamily="2" charset="0"/>
              </a:rPr>
              <a:t>(L'ARMILLAIRE - CENTRE CULTUREL DE JETTE)</a:t>
            </a:r>
          </a:p>
          <a:p>
            <a:pPr marL="342900" indent="-342900">
              <a:buFont typeface="+mj-lt"/>
              <a:buAutoNum type="arabicPeriod" startAt="45"/>
            </a:pPr>
            <a:r>
              <a:rPr lang="fr-FR" sz="1600" b="1" dirty="0">
                <a:latin typeface="Avenir Book" panose="02000503020000020003" pitchFamily="2" charset="0"/>
              </a:rPr>
              <a:t>Roberta LEMBO </a:t>
            </a:r>
            <a:r>
              <a:rPr lang="fr-FR" sz="1600" dirty="0">
                <a:latin typeface="Avenir Book" panose="02000503020000020003" pitchFamily="2" charset="0"/>
              </a:rPr>
              <a:t>(FOYER CULTUREL DE BELOEIL)</a:t>
            </a:r>
          </a:p>
          <a:p>
            <a:pPr marL="342900" indent="-342900">
              <a:buFont typeface="+mj-lt"/>
              <a:buAutoNum type="arabicPeriod" startAt="45"/>
            </a:pPr>
            <a:r>
              <a:rPr lang="fr-FR" sz="1600" b="1" dirty="0">
                <a:latin typeface="Avenir Book" panose="02000503020000020003" pitchFamily="2" charset="0"/>
              </a:rPr>
              <a:t>Thierry LEROY </a:t>
            </a:r>
            <a:r>
              <a:rPr lang="fr-FR" sz="1600" dirty="0">
                <a:latin typeface="Avenir Book" panose="02000503020000020003" pitchFamily="2" charset="0"/>
              </a:rPr>
              <a:t>(W:HALLL - CENTRE CULTUREL DE WOLUWE-SAINT-PIERRE)</a:t>
            </a:r>
          </a:p>
          <a:p>
            <a:pPr marL="342900" indent="-342900">
              <a:buFont typeface="+mj-lt"/>
              <a:buAutoNum type="arabicPeriod" startAt="45"/>
            </a:pPr>
            <a:r>
              <a:rPr lang="fr-FR" sz="1600" b="1" dirty="0">
                <a:latin typeface="Avenir Book" panose="02000503020000020003" pitchFamily="2" charset="0"/>
              </a:rPr>
              <a:t>Hong LI </a:t>
            </a:r>
            <a:r>
              <a:rPr lang="fr-FR" sz="1600" dirty="0">
                <a:latin typeface="Avenir Book" panose="02000503020000020003" pitchFamily="2" charset="0"/>
              </a:rPr>
              <a:t>(L'ARMILLAIRE - CENTRE CULTUREL DE JETTE)</a:t>
            </a:r>
          </a:p>
          <a:p>
            <a:pPr marL="342900" indent="-342900">
              <a:buFont typeface="+mj-lt"/>
              <a:buAutoNum type="arabicPeriod" startAt="45"/>
            </a:pPr>
            <a:r>
              <a:rPr lang="fr-FR" sz="1600" b="1" dirty="0">
                <a:latin typeface="Avenir Book" panose="02000503020000020003" pitchFamily="2" charset="0"/>
              </a:rPr>
              <a:t>Catherine LIEVENS </a:t>
            </a:r>
            <a:r>
              <a:rPr lang="fr-FR" sz="1600" dirty="0">
                <a:latin typeface="Avenir Book" panose="02000503020000020003" pitchFamily="2" charset="0"/>
              </a:rPr>
              <a:t>(L'ARMILLAIRE - CENTRE CULTUREL DE JETTE)</a:t>
            </a:r>
          </a:p>
          <a:p>
            <a:pPr marL="342900" indent="-342900">
              <a:buFont typeface="+mj-lt"/>
              <a:buAutoNum type="arabicPeriod" startAt="45"/>
            </a:pPr>
            <a:r>
              <a:rPr lang="fr-FR" sz="1600" b="1" dirty="0">
                <a:latin typeface="Avenir Book" panose="02000503020000020003" pitchFamily="2" charset="0"/>
              </a:rPr>
              <a:t>Céline LOECKX </a:t>
            </a:r>
            <a:r>
              <a:rPr lang="fr-FR" sz="1600" dirty="0">
                <a:latin typeface="Avenir Book" panose="02000503020000020003" pitchFamily="2" charset="0"/>
              </a:rPr>
              <a:t>(CENTRE CULTUREL DE DINANT)</a:t>
            </a:r>
          </a:p>
          <a:p>
            <a:pPr marL="342900" indent="-342900">
              <a:buFont typeface="+mj-lt"/>
              <a:buAutoNum type="arabicPeriod" startAt="45"/>
            </a:pPr>
            <a:r>
              <a:rPr lang="fr-FR" sz="1600" b="1" dirty="0">
                <a:latin typeface="Avenir Book" panose="02000503020000020003" pitchFamily="2" charset="0"/>
              </a:rPr>
              <a:t>Sylvia LORENZO BIVAZO </a:t>
            </a:r>
            <a:r>
              <a:rPr lang="fr-FR" sz="1600" dirty="0">
                <a:latin typeface="Avenir Book" panose="02000503020000020003" pitchFamily="2" charset="0"/>
              </a:rPr>
              <a:t>(CENTRE CULTUREL DE CHAPELLE-LEZ- HERLAIMONT)</a:t>
            </a:r>
          </a:p>
          <a:p>
            <a:pPr marL="342900" indent="-342900">
              <a:buFont typeface="+mj-lt"/>
              <a:buAutoNum type="arabicPeriod" startAt="45"/>
            </a:pPr>
            <a:r>
              <a:rPr lang="fr-FR" sz="1600" b="1" dirty="0">
                <a:latin typeface="Avenir Book" panose="02000503020000020003" pitchFamily="2" charset="0"/>
              </a:rPr>
              <a:t>Sophie LOYEN </a:t>
            </a:r>
            <a:r>
              <a:rPr lang="fr-FR" sz="1600" dirty="0">
                <a:latin typeface="Avenir Book" panose="02000503020000020003" pitchFamily="2" charset="0"/>
              </a:rPr>
              <a:t>(CENTRE CULTUREL DE CHENEE)</a:t>
            </a:r>
          </a:p>
          <a:p>
            <a:pPr marL="342900" indent="-342900">
              <a:buFont typeface="+mj-lt"/>
              <a:buAutoNum type="arabicPeriod" startAt="45"/>
            </a:pPr>
            <a:r>
              <a:rPr lang="fr-FR" sz="1600" b="1" dirty="0">
                <a:latin typeface="Avenir Book" panose="02000503020000020003" pitchFamily="2" charset="0"/>
              </a:rPr>
              <a:t>Francesca MAGAGNI </a:t>
            </a:r>
            <a:r>
              <a:rPr lang="fr-FR" sz="1600" dirty="0">
                <a:latin typeface="Avenir Book" panose="02000503020000020003" pitchFamily="2" charset="0"/>
              </a:rPr>
              <a:t>(LA CONCERTATION ASBL)</a:t>
            </a:r>
          </a:p>
        </p:txBody>
      </p:sp>
    </p:spTree>
    <p:extLst>
      <p:ext uri="{BB962C8B-B14F-4D97-AF65-F5344CB8AC3E}">
        <p14:creationId xmlns:p14="http://schemas.microsoft.com/office/powerpoint/2010/main" val="172972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B00E05-BBC3-7246-BA7C-52936DF72DE3}"/>
              </a:ext>
            </a:extLst>
          </p:cNvPr>
          <p:cNvSpPr txBox="1"/>
          <p:nvPr/>
        </p:nvSpPr>
        <p:spPr>
          <a:xfrm>
            <a:off x="664296" y="412378"/>
            <a:ext cx="10779797" cy="6247864"/>
          </a:xfrm>
          <a:prstGeom prst="rect">
            <a:avLst/>
          </a:prstGeom>
          <a:noFill/>
        </p:spPr>
        <p:txBody>
          <a:bodyPr wrap="square" rtlCol="0">
            <a:spAutoFit/>
          </a:bodyPr>
          <a:lstStyle/>
          <a:p>
            <a:pPr marL="342900" indent="-342900">
              <a:buFont typeface="+mj-lt"/>
              <a:buAutoNum type="arabicPeriod" startAt="68"/>
            </a:pPr>
            <a:r>
              <a:rPr lang="fr-FR" sz="1600" b="1" dirty="0">
                <a:latin typeface="Avenir Book" panose="02000503020000020003" pitchFamily="2" charset="0"/>
              </a:rPr>
              <a:t>Nora MARCOLUNGO </a:t>
            </a:r>
            <a:r>
              <a:rPr lang="fr-FR" sz="1600" dirty="0">
                <a:latin typeface="Avenir Book" panose="02000503020000020003" pitchFamily="2" charset="0"/>
              </a:rPr>
              <a:t>(CENTRE CULTUREL D' OURTHE ET MEUSE)</a:t>
            </a:r>
          </a:p>
          <a:p>
            <a:pPr marL="342900" indent="-342900">
              <a:buFont typeface="+mj-lt"/>
              <a:buAutoNum type="arabicPeriod" startAt="68"/>
            </a:pPr>
            <a:r>
              <a:rPr lang="fr-FR" sz="1600" b="1" dirty="0">
                <a:latin typeface="Avenir Book" panose="02000503020000020003" pitchFamily="2" charset="0"/>
              </a:rPr>
              <a:t>Véronique MARTIN </a:t>
            </a:r>
            <a:r>
              <a:rPr lang="fr-FR" sz="1600" dirty="0">
                <a:latin typeface="Avenir Book" panose="02000503020000020003" pitchFamily="2" charset="0"/>
              </a:rPr>
              <a:t>(FOYER SOCIOCULTUREL D’ANTOING)</a:t>
            </a:r>
          </a:p>
          <a:p>
            <a:pPr marL="342900" indent="-342900">
              <a:buFont typeface="+mj-lt"/>
              <a:buAutoNum type="arabicPeriod" startAt="68"/>
            </a:pPr>
            <a:r>
              <a:rPr lang="fr-FR" sz="1600" b="1" dirty="0">
                <a:latin typeface="Avenir Book" panose="02000503020000020003" pitchFamily="2" charset="0"/>
              </a:rPr>
              <a:t>Fabrice MERTENS </a:t>
            </a:r>
            <a:r>
              <a:rPr lang="fr-FR" sz="1600" dirty="0">
                <a:latin typeface="Avenir Book" panose="02000503020000020003" pitchFamily="2" charset="0"/>
              </a:rPr>
              <a:t>(CENTRE CULTUREL DE NASSOGNE)</a:t>
            </a:r>
          </a:p>
          <a:p>
            <a:pPr marL="342900" indent="-342900">
              <a:buFont typeface="+mj-lt"/>
              <a:buAutoNum type="arabicPeriod" startAt="68"/>
            </a:pPr>
            <a:r>
              <a:rPr lang="fr-FR" sz="1600" b="1" dirty="0" err="1">
                <a:latin typeface="Avenir Book" panose="02000503020000020003" pitchFamily="2" charset="0"/>
              </a:rPr>
              <a:t>Ihsan</a:t>
            </a:r>
            <a:r>
              <a:rPr lang="fr-FR" sz="1600" b="1" dirty="0">
                <a:latin typeface="Avenir Book" panose="02000503020000020003" pitchFamily="2" charset="0"/>
              </a:rPr>
              <a:t> MESSAOUDI </a:t>
            </a:r>
            <a:r>
              <a:rPr lang="fr-FR" sz="1600" dirty="0">
                <a:latin typeface="Avenir Book" panose="02000503020000020003" pitchFamily="2" charset="0"/>
              </a:rPr>
              <a:t>(MAISON DE LA CREATION - CENTRE CULTUREL BRUXELLES-NORD)</a:t>
            </a:r>
          </a:p>
          <a:p>
            <a:pPr marL="342900" indent="-342900">
              <a:buFont typeface="+mj-lt"/>
              <a:buAutoNum type="arabicPeriod" startAt="68"/>
            </a:pPr>
            <a:r>
              <a:rPr lang="fr-FR" sz="1600" b="1" dirty="0">
                <a:latin typeface="Avenir Book" panose="02000503020000020003" pitchFamily="2" charset="0"/>
              </a:rPr>
              <a:t>Céline MEURICE </a:t>
            </a:r>
            <a:r>
              <a:rPr lang="fr-FR" sz="1600" dirty="0">
                <a:latin typeface="Avenir Book" panose="02000503020000020003" pitchFamily="2" charset="0"/>
              </a:rPr>
              <a:t>(FOYER CULTUREL HENRI SIMON - CENTRE CULTUREL DE SPRIMONT)</a:t>
            </a:r>
          </a:p>
          <a:p>
            <a:pPr marL="342900" indent="-342900">
              <a:buFont typeface="+mj-lt"/>
              <a:buAutoNum type="arabicPeriod" startAt="68"/>
            </a:pPr>
            <a:r>
              <a:rPr lang="fr-FR" sz="1600" b="1" dirty="0">
                <a:latin typeface="Avenir Book" panose="02000503020000020003" pitchFamily="2" charset="0"/>
              </a:rPr>
              <a:t>Béatrice MINH </a:t>
            </a:r>
            <a:r>
              <a:rPr lang="fr-FR" sz="1600" dirty="0">
                <a:latin typeface="Avenir Book" panose="02000503020000020003" pitchFamily="2" charset="0"/>
              </a:rPr>
              <a:t>(LA CONCERTATION ASBL)</a:t>
            </a:r>
          </a:p>
          <a:p>
            <a:pPr marL="342900" indent="-342900">
              <a:buFont typeface="+mj-lt"/>
              <a:buAutoNum type="arabicPeriod" startAt="68"/>
            </a:pPr>
            <a:r>
              <a:rPr lang="fr-FR" sz="1600" b="1" dirty="0">
                <a:latin typeface="Avenir Book" panose="02000503020000020003" pitchFamily="2" charset="0"/>
              </a:rPr>
              <a:t>Carmela MORICI </a:t>
            </a:r>
            <a:r>
              <a:rPr lang="fr-FR" sz="1600" dirty="0">
                <a:latin typeface="Avenir Book" panose="02000503020000020003" pitchFamily="2" charset="0"/>
              </a:rPr>
              <a:t>(EDEN - CENTRE CULTUREL DE CHARLEROI)</a:t>
            </a:r>
          </a:p>
          <a:p>
            <a:pPr marL="342900" indent="-342900">
              <a:buFont typeface="+mj-lt"/>
              <a:buAutoNum type="arabicPeriod" startAt="68"/>
            </a:pPr>
            <a:r>
              <a:rPr lang="fr-FR" sz="1600" b="1" dirty="0" err="1">
                <a:latin typeface="Avenir Book" panose="02000503020000020003" pitchFamily="2" charset="0"/>
              </a:rPr>
              <a:t>Fredéric</a:t>
            </a:r>
            <a:r>
              <a:rPr lang="fr-FR" sz="1600" b="1" dirty="0">
                <a:latin typeface="Avenir Book" panose="02000503020000020003" pitchFamily="2" charset="0"/>
              </a:rPr>
              <a:t> MULLER </a:t>
            </a:r>
            <a:r>
              <a:rPr lang="fr-FR" sz="1600" dirty="0">
                <a:latin typeface="Avenir Book" panose="02000503020000020003" pitchFamily="2" charset="0"/>
              </a:rPr>
              <a:t>(CENTRE CULTUREL DE DISON)</a:t>
            </a:r>
          </a:p>
          <a:p>
            <a:pPr marL="342900" indent="-342900">
              <a:buFont typeface="+mj-lt"/>
              <a:buAutoNum type="arabicPeriod" startAt="68"/>
            </a:pPr>
            <a:r>
              <a:rPr lang="fr-FR" sz="1600" b="1" dirty="0">
                <a:latin typeface="Avenir Book" panose="02000503020000020003" pitchFamily="2" charset="0"/>
              </a:rPr>
              <a:t>Marylène NEMERY </a:t>
            </a:r>
            <a:r>
              <a:rPr lang="fr-FR" sz="1600" dirty="0">
                <a:latin typeface="Avenir Book" panose="02000503020000020003" pitchFamily="2" charset="0"/>
              </a:rPr>
              <a:t>(CENTRE CULTUREL DE BERTRIX)</a:t>
            </a:r>
          </a:p>
          <a:p>
            <a:pPr marL="342900" indent="-342900">
              <a:buFont typeface="+mj-lt"/>
              <a:buAutoNum type="arabicPeriod" startAt="68"/>
            </a:pPr>
            <a:r>
              <a:rPr lang="fr-FR" sz="1600" b="1" dirty="0" err="1">
                <a:latin typeface="Avenir Book" panose="02000503020000020003" pitchFamily="2" charset="0"/>
              </a:rPr>
              <a:t>Souhaeil</a:t>
            </a:r>
            <a:r>
              <a:rPr lang="fr-FR" sz="1600" b="1" dirty="0">
                <a:latin typeface="Avenir Book" panose="02000503020000020003" pitchFamily="2" charset="0"/>
              </a:rPr>
              <a:t> OUAAZIZI </a:t>
            </a:r>
            <a:r>
              <a:rPr lang="fr-FR" sz="1600" dirty="0">
                <a:latin typeface="Avenir Book" panose="02000503020000020003" pitchFamily="2" charset="0"/>
              </a:rPr>
              <a:t>(MAISON DE LA CREATION - CENTRE CULTUREL BRUXELLES-NORD)</a:t>
            </a:r>
          </a:p>
          <a:p>
            <a:pPr marL="342900" indent="-342900">
              <a:buFont typeface="+mj-lt"/>
              <a:buAutoNum type="arabicPeriod" startAt="68"/>
            </a:pPr>
            <a:r>
              <a:rPr lang="fr-FR" sz="1600" b="1" dirty="0">
                <a:latin typeface="Avenir Book" panose="02000503020000020003" pitchFamily="2" charset="0"/>
              </a:rPr>
              <a:t>Sarah PAQUOT </a:t>
            </a:r>
            <a:r>
              <a:rPr lang="fr-FR" sz="1600" dirty="0">
                <a:latin typeface="Avenir Book" panose="02000503020000020003" pitchFamily="2" charset="0"/>
              </a:rPr>
              <a:t>(CENTRE CULTUREL D'ANS)</a:t>
            </a:r>
          </a:p>
          <a:p>
            <a:pPr marL="342900" indent="-342900">
              <a:buFont typeface="+mj-lt"/>
              <a:buAutoNum type="arabicPeriod" startAt="68"/>
            </a:pPr>
            <a:r>
              <a:rPr lang="fr-FR" sz="1600" b="1" dirty="0">
                <a:latin typeface="Avenir Book" panose="02000503020000020003" pitchFamily="2" charset="0"/>
              </a:rPr>
              <a:t>Emmanuel PAYE </a:t>
            </a:r>
            <a:r>
              <a:rPr lang="fr-FR" sz="1600" dirty="0">
                <a:latin typeface="Avenir Book" panose="02000503020000020003" pitchFamily="2" charset="0"/>
              </a:rPr>
              <a:t>(CENTRE CULTUREL DE BEAUVECHAIN)</a:t>
            </a:r>
          </a:p>
          <a:p>
            <a:pPr marL="342900" indent="-342900">
              <a:buFont typeface="+mj-lt"/>
              <a:buAutoNum type="arabicPeriod" startAt="68"/>
            </a:pPr>
            <a:r>
              <a:rPr lang="fr-FR" sz="1600" b="1" dirty="0">
                <a:latin typeface="Avenir Book" panose="02000503020000020003" pitchFamily="2" charset="0"/>
              </a:rPr>
              <a:t>Tamara PIERNO </a:t>
            </a:r>
            <a:r>
              <a:rPr lang="fr-FR" sz="1600" dirty="0">
                <a:latin typeface="Avenir Book" panose="02000503020000020003" pitchFamily="2" charset="0"/>
              </a:rPr>
              <a:t>(L'ARMILLAIRE - CENTRE CULTUREL DE JETTE)</a:t>
            </a:r>
          </a:p>
          <a:p>
            <a:pPr marL="342900" indent="-342900">
              <a:buFont typeface="+mj-lt"/>
              <a:buAutoNum type="arabicPeriod" startAt="68"/>
            </a:pPr>
            <a:r>
              <a:rPr lang="fr-FR" sz="1600" b="1" dirty="0">
                <a:latin typeface="Avenir Book" panose="02000503020000020003" pitchFamily="2" charset="0"/>
              </a:rPr>
              <a:t>Nancy PIERRET </a:t>
            </a:r>
            <a:r>
              <a:rPr lang="fr-FR" sz="1600" dirty="0">
                <a:latin typeface="Avenir Book" panose="02000503020000020003" pitchFamily="2" charset="0"/>
              </a:rPr>
              <a:t>(CENTRE CULTUREL D' OURTHE ET MEUSE)</a:t>
            </a:r>
          </a:p>
          <a:p>
            <a:pPr marL="342900" indent="-342900">
              <a:buFont typeface="+mj-lt"/>
              <a:buAutoNum type="arabicPeriod" startAt="68"/>
            </a:pPr>
            <a:r>
              <a:rPr lang="fr-FR" sz="1600" b="1" dirty="0">
                <a:latin typeface="Avenir Book" panose="02000503020000020003" pitchFamily="2" charset="0"/>
              </a:rPr>
              <a:t>Jeanine POURBAIX </a:t>
            </a:r>
            <a:r>
              <a:rPr lang="fr-FR" sz="1600" dirty="0">
                <a:latin typeface="Avenir Book" panose="02000503020000020003" pitchFamily="2" charset="0"/>
              </a:rPr>
              <a:t>(CENTRE CULTUREL DE BEAUVECHAIN)</a:t>
            </a:r>
          </a:p>
          <a:p>
            <a:pPr marL="342900" indent="-342900">
              <a:buFont typeface="+mj-lt"/>
              <a:buAutoNum type="arabicPeriod" startAt="68"/>
            </a:pPr>
            <a:r>
              <a:rPr lang="fr-FR" sz="1600" b="1" dirty="0">
                <a:latin typeface="Avenir Book" panose="02000503020000020003" pitchFamily="2" charset="0"/>
              </a:rPr>
              <a:t>Flavien RAMPAERT </a:t>
            </a:r>
            <a:r>
              <a:rPr lang="fr-FR" sz="1600" dirty="0">
                <a:latin typeface="Avenir Book" panose="02000503020000020003" pitchFamily="2" charset="0"/>
              </a:rPr>
              <a:t>(CENTRE CULTUREL DE NASSOGNE)</a:t>
            </a:r>
          </a:p>
          <a:p>
            <a:pPr marL="342900" indent="-342900">
              <a:buFont typeface="+mj-lt"/>
              <a:buAutoNum type="arabicPeriod" startAt="68"/>
            </a:pPr>
            <a:r>
              <a:rPr lang="fr-FR" sz="1600" b="1" dirty="0">
                <a:latin typeface="Avenir Book" panose="02000503020000020003" pitchFamily="2" charset="0"/>
              </a:rPr>
              <a:t>Virginie RANSART </a:t>
            </a:r>
            <a:r>
              <a:rPr lang="fr-FR" sz="1600" dirty="0">
                <a:latin typeface="Avenir Book" panose="02000503020000020003" pitchFamily="2" charset="0"/>
              </a:rPr>
              <a:t>(CENTRE CULTUREL DE CHENEE)</a:t>
            </a:r>
          </a:p>
          <a:p>
            <a:pPr marL="342900" indent="-342900">
              <a:buFont typeface="+mj-lt"/>
              <a:buAutoNum type="arabicPeriod" startAt="68"/>
            </a:pPr>
            <a:r>
              <a:rPr lang="fr-FR" sz="1600" b="1" dirty="0">
                <a:latin typeface="Avenir Book" panose="02000503020000020003" pitchFamily="2" charset="0"/>
              </a:rPr>
              <a:t>Christelle ROBERT </a:t>
            </a:r>
            <a:r>
              <a:rPr lang="fr-FR" sz="1600" dirty="0">
                <a:latin typeface="Avenir Book" panose="02000503020000020003" pitchFamily="2" charset="0"/>
              </a:rPr>
              <a:t>(CENTRE CULTUREL DE BERTRIX)</a:t>
            </a:r>
          </a:p>
          <a:p>
            <a:pPr marL="342900" indent="-342900">
              <a:buFont typeface="+mj-lt"/>
              <a:buAutoNum type="arabicPeriod" startAt="68"/>
            </a:pPr>
            <a:r>
              <a:rPr lang="fr-FR" sz="1600" b="1" dirty="0">
                <a:latin typeface="Avenir Book" panose="02000503020000020003" pitchFamily="2" charset="0"/>
              </a:rPr>
              <a:t>Lucas SAINT-GEORGES </a:t>
            </a:r>
            <a:r>
              <a:rPr lang="fr-FR" sz="1600" dirty="0">
                <a:latin typeface="Avenir Book" panose="02000503020000020003" pitchFamily="2" charset="0"/>
              </a:rPr>
              <a:t>(CENTRE CULTUREL DE CHENEE)</a:t>
            </a:r>
          </a:p>
          <a:p>
            <a:pPr marL="342900" indent="-342900">
              <a:buFont typeface="+mj-lt"/>
              <a:buAutoNum type="arabicPeriod" startAt="68"/>
            </a:pPr>
            <a:r>
              <a:rPr lang="fr-FR" sz="1600" b="1" dirty="0">
                <a:latin typeface="Avenir Book" panose="02000503020000020003" pitchFamily="2" charset="0"/>
              </a:rPr>
              <a:t>Karim SARTON </a:t>
            </a:r>
            <a:r>
              <a:rPr lang="fr-FR" sz="1600" dirty="0">
                <a:latin typeface="Avenir Book" panose="02000503020000020003" pitchFamily="2" charset="0"/>
              </a:rPr>
              <a:t>(CENTRE CULTUREL D’ITTRE)</a:t>
            </a:r>
          </a:p>
          <a:p>
            <a:pPr marL="342900" indent="-342900">
              <a:buFont typeface="+mj-lt"/>
              <a:buAutoNum type="arabicPeriod" startAt="68"/>
            </a:pPr>
            <a:r>
              <a:rPr lang="fr-FR" sz="1600" b="1" dirty="0">
                <a:latin typeface="Avenir Book" panose="02000503020000020003" pitchFamily="2" charset="0"/>
              </a:rPr>
              <a:t>Catherine SCUROLE </a:t>
            </a:r>
            <a:r>
              <a:rPr lang="fr-FR" sz="1600" dirty="0">
                <a:latin typeface="Avenir Book" panose="02000503020000020003" pitchFamily="2" charset="0"/>
              </a:rPr>
              <a:t>(CENTRE CULTUREL DE THEUX)</a:t>
            </a:r>
          </a:p>
          <a:p>
            <a:pPr marL="342900" indent="-342900">
              <a:buFont typeface="+mj-lt"/>
              <a:buAutoNum type="arabicPeriod" startAt="68"/>
            </a:pPr>
            <a:r>
              <a:rPr lang="fr-FR" sz="1600" b="1" dirty="0">
                <a:latin typeface="Avenir Book" panose="02000503020000020003" pitchFamily="2" charset="0"/>
              </a:rPr>
              <a:t>Etienne STRUYF </a:t>
            </a:r>
            <a:r>
              <a:rPr lang="fr-FR" sz="1600" dirty="0">
                <a:latin typeface="Avenir Book" panose="02000503020000020003" pitchFamily="2" charset="0"/>
              </a:rPr>
              <a:t>(CENTRE CULTUREL D'OTTIGNIES - LOUVAIN-LA-NEUVE)</a:t>
            </a:r>
          </a:p>
          <a:p>
            <a:pPr marL="342900" indent="-342900">
              <a:buFont typeface="+mj-lt"/>
              <a:buAutoNum type="arabicPeriod" startAt="68"/>
            </a:pPr>
            <a:r>
              <a:rPr lang="fr-FR" sz="1600" b="1" dirty="0">
                <a:latin typeface="Avenir Book" panose="02000503020000020003" pitchFamily="2" charset="0"/>
              </a:rPr>
              <a:t>Franck SUZANNE </a:t>
            </a:r>
            <a:r>
              <a:rPr lang="fr-FR" sz="1600" dirty="0">
                <a:latin typeface="Avenir Book" panose="02000503020000020003" pitchFamily="2" charset="0"/>
              </a:rPr>
              <a:t>(FOYER SOCIOCULTUREL D’ANTOING)</a:t>
            </a:r>
          </a:p>
          <a:p>
            <a:pPr marL="342900" indent="-342900">
              <a:buFont typeface="+mj-lt"/>
              <a:buAutoNum type="arabicPeriod" startAt="68"/>
            </a:pPr>
            <a:r>
              <a:rPr lang="fr-FR" sz="1600" b="1" dirty="0">
                <a:latin typeface="Avenir Book" panose="02000503020000020003" pitchFamily="2" charset="0"/>
              </a:rPr>
              <a:t>Valérie t'SERSTEVENS </a:t>
            </a:r>
            <a:r>
              <a:rPr lang="fr-FR" sz="1600" dirty="0">
                <a:latin typeface="Avenir Book" panose="02000503020000020003" pitchFamily="2" charset="0"/>
              </a:rPr>
              <a:t>(FOYER CULTUREL HENRI SIMON - CENTRE CULTUREL DE SPRIMONT)</a:t>
            </a:r>
          </a:p>
          <a:p>
            <a:pPr marL="342900" indent="-342900">
              <a:buFont typeface="+mj-lt"/>
              <a:buAutoNum type="arabicPeriod" startAt="68"/>
            </a:pPr>
            <a:r>
              <a:rPr lang="fr-FR" sz="1600" b="1" dirty="0" err="1">
                <a:latin typeface="Avenir Book" panose="02000503020000020003" pitchFamily="2" charset="0"/>
              </a:rPr>
              <a:t>Naoufel</a:t>
            </a:r>
            <a:r>
              <a:rPr lang="fr-FR" sz="1600" b="1" dirty="0">
                <a:latin typeface="Avenir Book" panose="02000503020000020003" pitchFamily="2" charset="0"/>
              </a:rPr>
              <a:t> TEJARTI </a:t>
            </a:r>
            <a:r>
              <a:rPr lang="fr-FR" sz="1600" dirty="0">
                <a:latin typeface="Avenir Book" panose="02000503020000020003" pitchFamily="2" charset="0"/>
              </a:rPr>
              <a:t>(L'ARMILLAIRE - CENTRE CULTUREL DE JETTE)</a:t>
            </a:r>
          </a:p>
        </p:txBody>
      </p:sp>
    </p:spTree>
    <p:extLst>
      <p:ext uri="{BB962C8B-B14F-4D97-AF65-F5344CB8AC3E}">
        <p14:creationId xmlns:p14="http://schemas.microsoft.com/office/powerpoint/2010/main" val="341582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B00E05-BBC3-7246-BA7C-52936DF72DE3}"/>
              </a:ext>
            </a:extLst>
          </p:cNvPr>
          <p:cNvSpPr txBox="1"/>
          <p:nvPr/>
        </p:nvSpPr>
        <p:spPr>
          <a:xfrm>
            <a:off x="664296" y="412378"/>
            <a:ext cx="10779797" cy="3539430"/>
          </a:xfrm>
          <a:prstGeom prst="rect">
            <a:avLst/>
          </a:prstGeom>
          <a:noFill/>
        </p:spPr>
        <p:txBody>
          <a:bodyPr wrap="square" rtlCol="0">
            <a:spAutoFit/>
          </a:bodyPr>
          <a:lstStyle/>
          <a:p>
            <a:pPr marL="342900" indent="-342900">
              <a:buFont typeface="+mj-lt"/>
              <a:buAutoNum type="arabicPeriod" startAt="93"/>
            </a:pPr>
            <a:r>
              <a:rPr lang="fr-FR" sz="1600" b="1" dirty="0" err="1">
                <a:latin typeface="Avenir Book" panose="02000503020000020003" pitchFamily="2" charset="0"/>
              </a:rPr>
              <a:t>Joannie</a:t>
            </a:r>
            <a:r>
              <a:rPr lang="fr-FR" sz="1600" b="1" dirty="0">
                <a:latin typeface="Avenir Book" panose="02000503020000020003" pitchFamily="2" charset="0"/>
              </a:rPr>
              <a:t> THYS </a:t>
            </a:r>
            <a:r>
              <a:rPr lang="fr-FR" sz="1600" dirty="0">
                <a:latin typeface="Avenir Book" panose="02000503020000020003" pitchFamily="2" charset="0"/>
              </a:rPr>
              <a:t>(CENTRE CULTUREL DE FOSSES-LA-VILLE)</a:t>
            </a:r>
          </a:p>
          <a:p>
            <a:pPr marL="342900" indent="-342900">
              <a:buFont typeface="+mj-lt"/>
              <a:buAutoNum type="arabicPeriod" startAt="93"/>
            </a:pPr>
            <a:r>
              <a:rPr lang="fr-FR" sz="1600" b="1" dirty="0">
                <a:latin typeface="Avenir Book" panose="02000503020000020003" pitchFamily="2" charset="0"/>
              </a:rPr>
              <a:t>Alexis TOMASELLO </a:t>
            </a:r>
            <a:r>
              <a:rPr lang="fr-FR" sz="1600" dirty="0">
                <a:latin typeface="Avenir Book" panose="02000503020000020003" pitchFamily="2" charset="0"/>
              </a:rPr>
              <a:t>(CENTRAL - CENTRE CULTUREL DE LA LOUVIERE)</a:t>
            </a:r>
          </a:p>
          <a:p>
            <a:pPr marL="342900" indent="-342900">
              <a:buFont typeface="+mj-lt"/>
              <a:buAutoNum type="arabicPeriod" startAt="93"/>
            </a:pPr>
            <a:r>
              <a:rPr lang="fr-FR" sz="1600" b="1" dirty="0">
                <a:latin typeface="Avenir Book" panose="02000503020000020003" pitchFamily="2" charset="0"/>
              </a:rPr>
              <a:t>Vincent TOZZINI </a:t>
            </a:r>
            <a:r>
              <a:rPr lang="fr-FR" sz="1600" dirty="0">
                <a:latin typeface="Avenir Book" panose="02000503020000020003" pitchFamily="2" charset="0"/>
              </a:rPr>
              <a:t>(CENTRE CULTUREL D'ANS)</a:t>
            </a:r>
          </a:p>
          <a:p>
            <a:pPr marL="342900" indent="-342900">
              <a:buFont typeface="+mj-lt"/>
              <a:buAutoNum type="arabicPeriod" startAt="93"/>
            </a:pPr>
            <a:r>
              <a:rPr lang="fr-FR" sz="1600" b="1" dirty="0">
                <a:latin typeface="Avenir Book" panose="02000503020000020003" pitchFamily="2" charset="0"/>
              </a:rPr>
              <a:t>Clarisse TRIBOLET </a:t>
            </a:r>
            <a:r>
              <a:rPr lang="fr-FR" sz="1600" dirty="0">
                <a:latin typeface="Avenir Book" panose="02000503020000020003" pitchFamily="2" charset="0"/>
              </a:rPr>
              <a:t>(MAISON DE LA CREATION - CENTRE CULTUREL BRUXELLES-NORD)</a:t>
            </a:r>
          </a:p>
          <a:p>
            <a:pPr marL="342900" indent="-342900">
              <a:buFont typeface="+mj-lt"/>
              <a:buAutoNum type="arabicPeriod" startAt="93"/>
            </a:pPr>
            <a:r>
              <a:rPr lang="fr-FR" sz="1600" b="1" dirty="0">
                <a:latin typeface="Avenir Book" panose="02000503020000020003" pitchFamily="2" charset="0"/>
              </a:rPr>
              <a:t>Catherine VAN DEN OSTENDE </a:t>
            </a:r>
            <a:r>
              <a:rPr lang="fr-FR" sz="1600" dirty="0">
                <a:latin typeface="Avenir Book" panose="02000503020000020003" pitchFamily="2" charset="0"/>
              </a:rPr>
              <a:t>(CENTRE CULTUREL DU BEAU CANTON CHINY-FLORENVILLE)</a:t>
            </a:r>
          </a:p>
          <a:p>
            <a:pPr marL="342900" indent="-342900">
              <a:buFont typeface="+mj-lt"/>
              <a:buAutoNum type="arabicPeriod" startAt="93"/>
            </a:pPr>
            <a:r>
              <a:rPr lang="fr-FR" sz="1600" b="1" dirty="0">
                <a:latin typeface="Avenir Book" panose="02000503020000020003" pitchFamily="2" charset="0"/>
              </a:rPr>
              <a:t>Charlotte VAN HERCK </a:t>
            </a:r>
            <a:r>
              <a:rPr lang="fr-FR" sz="1600" dirty="0">
                <a:latin typeface="Avenir Book" panose="02000503020000020003" pitchFamily="2" charset="0"/>
              </a:rPr>
              <a:t>(L'ARMILLAIRE - CENTRE CULTUREL DE JETTE)</a:t>
            </a:r>
          </a:p>
          <a:p>
            <a:pPr marL="342900" indent="-342900">
              <a:buFont typeface="+mj-lt"/>
              <a:buAutoNum type="arabicPeriod" startAt="93"/>
            </a:pPr>
            <a:r>
              <a:rPr lang="fr-FR" sz="1600" b="1" dirty="0" err="1">
                <a:latin typeface="Avenir Book" panose="02000503020000020003" pitchFamily="2" charset="0"/>
              </a:rPr>
              <a:t>Eric</a:t>
            </a:r>
            <a:r>
              <a:rPr lang="fr-FR" sz="1600" b="1" dirty="0">
                <a:latin typeface="Avenir Book" panose="02000503020000020003" pitchFamily="2" charset="0"/>
              </a:rPr>
              <a:t> VANDEN DUNGHEN </a:t>
            </a:r>
            <a:r>
              <a:rPr lang="fr-FR" sz="1600" dirty="0">
                <a:latin typeface="Avenir Book" panose="02000503020000020003" pitchFamily="2" charset="0"/>
              </a:rPr>
              <a:t>(MAISON DE LA CREATION - CENTRE CULTUREL BRUXELLES-NORD)</a:t>
            </a:r>
          </a:p>
          <a:p>
            <a:pPr marL="342900" indent="-342900">
              <a:buFont typeface="+mj-lt"/>
              <a:buAutoNum type="arabicPeriod" startAt="93"/>
            </a:pPr>
            <a:r>
              <a:rPr lang="fr-FR" sz="1600" b="1" dirty="0">
                <a:latin typeface="Avenir Book" panose="02000503020000020003" pitchFamily="2" charset="0"/>
              </a:rPr>
              <a:t>Elise VANTILCKE </a:t>
            </a:r>
            <a:r>
              <a:rPr lang="fr-FR" sz="1600" dirty="0">
                <a:latin typeface="Avenir Book" panose="02000503020000020003" pitchFamily="2" charset="0"/>
              </a:rPr>
              <a:t>(L'ARMILLAIRE - CENTRE CULTUREL DE JETTE)</a:t>
            </a:r>
          </a:p>
          <a:p>
            <a:pPr marL="342900" indent="-342900">
              <a:buFont typeface="+mj-lt"/>
              <a:buAutoNum type="arabicPeriod" startAt="93"/>
            </a:pPr>
            <a:r>
              <a:rPr lang="fr-FR" sz="1600" b="1" dirty="0">
                <a:latin typeface="Avenir Book" panose="02000503020000020003" pitchFamily="2" charset="0"/>
              </a:rPr>
              <a:t>Caroline VERMEULEN </a:t>
            </a:r>
            <a:r>
              <a:rPr lang="fr-FR" sz="1600" dirty="0">
                <a:latin typeface="Avenir Book" panose="02000503020000020003" pitchFamily="2" charset="0"/>
              </a:rPr>
              <a:t>(L'ARMILLAIRE - CENTRE CULTUREL DE JETTE)</a:t>
            </a:r>
          </a:p>
          <a:p>
            <a:pPr marL="342900" indent="-342900">
              <a:buFont typeface="+mj-lt"/>
              <a:buAutoNum type="arabicPeriod" startAt="93"/>
            </a:pPr>
            <a:r>
              <a:rPr lang="fr-FR" sz="1600" b="1" dirty="0">
                <a:latin typeface="Avenir Book" panose="02000503020000020003" pitchFamily="2" charset="0"/>
              </a:rPr>
              <a:t>Danielle VOSS </a:t>
            </a:r>
            <a:r>
              <a:rPr lang="fr-FR" sz="1600" dirty="0">
                <a:latin typeface="Avenir Book" panose="02000503020000020003" pitchFamily="2" charset="0"/>
              </a:rPr>
              <a:t>(CENTRE CULTUREL DE BERTRIX)</a:t>
            </a:r>
          </a:p>
          <a:p>
            <a:pPr marL="342900" indent="-342900">
              <a:buFont typeface="+mj-lt"/>
              <a:buAutoNum type="arabicPeriod" startAt="93"/>
            </a:pPr>
            <a:r>
              <a:rPr lang="fr-FR" sz="1600" b="1" dirty="0">
                <a:latin typeface="Avenir Book" panose="02000503020000020003" pitchFamily="2" charset="0"/>
              </a:rPr>
              <a:t>Dimitri WARZEL </a:t>
            </a:r>
            <a:r>
              <a:rPr lang="fr-FR" sz="1600" dirty="0">
                <a:latin typeface="Avenir Book" panose="02000503020000020003" pitchFamily="2" charset="0"/>
              </a:rPr>
              <a:t>(CENTRE CULTUREL DE ROSSIGNOL - TINTIGNY)</a:t>
            </a:r>
          </a:p>
          <a:p>
            <a:pPr marL="342900" indent="-342900">
              <a:buFont typeface="+mj-lt"/>
              <a:buAutoNum type="arabicPeriod" startAt="93"/>
            </a:pPr>
            <a:r>
              <a:rPr lang="fr-FR" sz="1600" b="1" dirty="0">
                <a:latin typeface="Avenir Book" panose="02000503020000020003" pitchFamily="2" charset="0"/>
              </a:rPr>
              <a:t>Thierry WENES </a:t>
            </a:r>
            <a:r>
              <a:rPr lang="fr-FR" sz="1600" dirty="0">
                <a:latin typeface="Avenir Book" panose="02000503020000020003" pitchFamily="2" charset="0"/>
              </a:rPr>
              <a:t>(CENTRE CULTUREL DE FOSSES-LA-VILLE)</a:t>
            </a:r>
          </a:p>
          <a:p>
            <a:pPr marL="342900" indent="-342900">
              <a:buFont typeface="+mj-lt"/>
              <a:buAutoNum type="arabicPeriod" startAt="93"/>
            </a:pPr>
            <a:r>
              <a:rPr lang="fr-FR" sz="1600" b="1" dirty="0">
                <a:latin typeface="Avenir Book" panose="02000503020000020003" pitchFamily="2" charset="0"/>
              </a:rPr>
              <a:t>Emma WINBERG </a:t>
            </a:r>
            <a:r>
              <a:rPr lang="fr-FR" sz="1600" dirty="0">
                <a:latin typeface="Avenir Book" panose="02000503020000020003" pitchFamily="2" charset="0"/>
              </a:rPr>
              <a:t>(FOYER SOCIOCULTUREL D’ANTOING)</a:t>
            </a:r>
          </a:p>
          <a:p>
            <a:pPr marL="342900" indent="-342900">
              <a:buFont typeface="+mj-lt"/>
              <a:buAutoNum type="arabicPeriod" startAt="93"/>
            </a:pPr>
            <a:r>
              <a:rPr lang="fr-FR" sz="1600" b="1" dirty="0">
                <a:latin typeface="Avenir Book" panose="02000503020000020003" pitchFamily="2" charset="0"/>
              </a:rPr>
              <a:t>Emilie WINDELS </a:t>
            </a:r>
            <a:r>
              <a:rPr lang="fr-FR" sz="1600" dirty="0">
                <a:latin typeface="Avenir Book" panose="02000503020000020003" pitchFamily="2" charset="0"/>
              </a:rPr>
              <a:t>(CENTRE CULTUREL D’ANS)</a:t>
            </a:r>
          </a:p>
        </p:txBody>
      </p:sp>
      <p:sp>
        <p:nvSpPr>
          <p:cNvPr id="3" name="Titre 1">
            <a:extLst>
              <a:ext uri="{FF2B5EF4-FFF2-40B4-BE49-F238E27FC236}">
                <a16:creationId xmlns:a16="http://schemas.microsoft.com/office/drawing/2014/main" id="{D0390C4C-A0E6-A046-A152-0BD268FDC8D0}"/>
              </a:ext>
            </a:extLst>
          </p:cNvPr>
          <p:cNvSpPr txBox="1">
            <a:spLocks/>
          </p:cNvSpPr>
          <p:nvPr/>
        </p:nvSpPr>
        <p:spPr>
          <a:xfrm rot="21139823">
            <a:off x="372932" y="4434650"/>
            <a:ext cx="5968658" cy="728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400" b="1" i="1" dirty="0">
                <a:solidFill>
                  <a:srgbClr val="FF40FF"/>
                </a:solidFill>
                <a:latin typeface="Avenir Heavy Oblique" panose="02000503020000020003" pitchFamily="2" charset="0"/>
              </a:rPr>
              <a:t>Bienvenue à tous!</a:t>
            </a:r>
          </a:p>
        </p:txBody>
      </p:sp>
      <p:sp>
        <p:nvSpPr>
          <p:cNvPr id="6" name="ZoneTexte 5">
            <a:extLst>
              <a:ext uri="{FF2B5EF4-FFF2-40B4-BE49-F238E27FC236}">
                <a16:creationId xmlns:a16="http://schemas.microsoft.com/office/drawing/2014/main" id="{BA7CCC0C-7BEF-A44A-97FE-A80FC8677AC8}"/>
              </a:ext>
            </a:extLst>
          </p:cNvPr>
          <p:cNvSpPr txBox="1"/>
          <p:nvPr/>
        </p:nvSpPr>
        <p:spPr>
          <a:xfrm>
            <a:off x="6867866" y="4345331"/>
            <a:ext cx="4880545" cy="1856919"/>
          </a:xfrm>
          <a:prstGeom prst="rect">
            <a:avLst/>
          </a:prstGeom>
          <a:solidFill>
            <a:srgbClr val="FF74EE"/>
          </a:solidFill>
        </p:spPr>
        <p:txBody>
          <a:bodyPr wrap="square" rtlCol="0">
            <a:spAutoFit/>
          </a:bodyPr>
          <a:lstStyle/>
          <a:p>
            <a:pPr lvl="0" algn="ctr">
              <a:spcAft>
                <a:spcPts val="400"/>
              </a:spcAft>
            </a:pPr>
            <a:endParaRPr lang="fr-FR" sz="600" b="1" dirty="0">
              <a:latin typeface="Avenir Heavy" panose="02000503020000020003" pitchFamily="2" charset="0"/>
            </a:endParaRPr>
          </a:p>
          <a:p>
            <a:pPr lvl="0" algn="ctr">
              <a:spcAft>
                <a:spcPts val="400"/>
              </a:spcAft>
            </a:pPr>
            <a:r>
              <a:rPr lang="fr-FR" sz="2000" b="1" dirty="0">
                <a:latin typeface="Avenir Heavy" panose="02000503020000020003" pitchFamily="2" charset="0"/>
              </a:rPr>
              <a:t>Membres de </a:t>
            </a:r>
            <a:r>
              <a:rPr lang="fr-FR" sz="2000" b="1" dirty="0" err="1">
                <a:latin typeface="Avenir Heavy" panose="02000503020000020003" pitchFamily="2" charset="0"/>
              </a:rPr>
              <a:t>l’asbl</a:t>
            </a:r>
            <a:r>
              <a:rPr lang="fr-FR" sz="2000" b="1" dirty="0">
                <a:latin typeface="Avenir Heavy" panose="02000503020000020003" pitchFamily="2" charset="0"/>
              </a:rPr>
              <a:t> </a:t>
            </a:r>
            <a:r>
              <a:rPr lang="fr-FR" sz="2000" b="1">
                <a:latin typeface="Avenir Heavy" panose="02000503020000020003" pitchFamily="2" charset="0"/>
              </a:rPr>
              <a:t>en 2020</a:t>
            </a:r>
            <a:endParaRPr lang="fr-FR" sz="2000" dirty="0">
              <a:latin typeface="Avenir Roman" panose="02000503020000020003" pitchFamily="2" charset="0"/>
            </a:endParaRPr>
          </a:p>
          <a:p>
            <a:pPr lvl="0" algn="ctr">
              <a:spcAft>
                <a:spcPts val="400"/>
              </a:spcAft>
            </a:pPr>
            <a:r>
              <a:rPr lang="fr-FR" dirty="0">
                <a:latin typeface="Avenir Book" panose="02000503020000020003" pitchFamily="2" charset="0"/>
              </a:rPr>
              <a:t>115 membres en 2019</a:t>
            </a:r>
          </a:p>
          <a:p>
            <a:pPr lvl="0" algn="ctr">
              <a:spcAft>
                <a:spcPts val="400"/>
              </a:spcAft>
            </a:pPr>
            <a:r>
              <a:rPr lang="fr-FR" dirty="0">
                <a:latin typeface="Avenir Book" panose="02000503020000020003" pitchFamily="2" charset="0"/>
              </a:rPr>
              <a:t>106 nouvelles demandes</a:t>
            </a:r>
          </a:p>
          <a:p>
            <a:pPr lvl="0" algn="ctr">
              <a:spcAft>
                <a:spcPts val="400"/>
              </a:spcAft>
            </a:pPr>
            <a:r>
              <a:rPr lang="fr-FR" dirty="0">
                <a:latin typeface="Avenir Book" panose="02000503020000020003" pitchFamily="2" charset="0"/>
              </a:rPr>
              <a:t>43 démissions</a:t>
            </a:r>
          </a:p>
          <a:p>
            <a:pPr lvl="0" algn="ctr">
              <a:spcAft>
                <a:spcPts val="400"/>
              </a:spcAft>
            </a:pPr>
            <a:r>
              <a:rPr lang="fr-FR" b="1" dirty="0">
                <a:latin typeface="Avenir Heavy" panose="02000503020000020003" pitchFamily="2" charset="0"/>
              </a:rPr>
              <a:t>= 178 membres de l’AG issus de 79 CC</a:t>
            </a:r>
            <a:r>
              <a:rPr lang="fr-FR" dirty="0">
                <a:latin typeface="Avenir Book" panose="02000503020000020003" pitchFamily="2" charset="0"/>
              </a:rPr>
              <a:t> </a:t>
            </a:r>
          </a:p>
        </p:txBody>
      </p:sp>
    </p:spTree>
    <p:extLst>
      <p:ext uri="{BB962C8B-B14F-4D97-AF65-F5344CB8AC3E}">
        <p14:creationId xmlns:p14="http://schemas.microsoft.com/office/powerpoint/2010/main" val="21471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3EFD61-A81F-2946-9338-BBBA1B9BF698}"/>
              </a:ext>
            </a:extLst>
          </p:cNvPr>
          <p:cNvSpPr txBox="1"/>
          <p:nvPr/>
        </p:nvSpPr>
        <p:spPr>
          <a:xfrm>
            <a:off x="934279" y="1305340"/>
            <a:ext cx="10356574" cy="4708981"/>
          </a:xfrm>
          <a:prstGeom prst="rect">
            <a:avLst/>
          </a:prstGeom>
          <a:noFill/>
        </p:spPr>
        <p:txBody>
          <a:bodyPr wrap="square" rtlCol="0">
            <a:spAutoFit/>
          </a:bodyPr>
          <a:lstStyle/>
          <a:p>
            <a:pPr>
              <a:spcAft>
                <a:spcPts val="400"/>
              </a:spcAft>
            </a:pPr>
            <a:r>
              <a:rPr lang="fr-FR" sz="2000" b="1" dirty="0">
                <a:latin typeface="Avenir Heavy" panose="02000503020000020003" pitchFamily="2" charset="0"/>
              </a:rPr>
              <a:t>À l’ordre du jour </a:t>
            </a:r>
          </a:p>
          <a:p>
            <a:pPr>
              <a:spcAft>
                <a:spcPts val="400"/>
              </a:spcAft>
            </a:pPr>
            <a:r>
              <a:rPr lang="fr-FR" sz="2000" dirty="0">
                <a:latin typeface="Avenir Roman" panose="02000503020000020003" pitchFamily="2" charset="0"/>
              </a:rPr>
              <a:t>(1) approbation de l’ordre du jour ;</a:t>
            </a:r>
          </a:p>
          <a:p>
            <a:pPr>
              <a:spcAft>
                <a:spcPts val="400"/>
              </a:spcAft>
            </a:pPr>
            <a:r>
              <a:rPr lang="fr-FR" sz="2000" dirty="0">
                <a:latin typeface="Avenir Roman" panose="02000503020000020003" pitchFamily="2" charset="0"/>
              </a:rPr>
              <a:t>(2) approbation du PV de l'Assemblée générale ordinaire du 14 mai 2019 ;</a:t>
            </a:r>
          </a:p>
          <a:p>
            <a:pPr>
              <a:spcAft>
                <a:spcPts val="400"/>
              </a:spcAft>
            </a:pPr>
            <a:r>
              <a:rPr lang="fr-FR" sz="2000" dirty="0">
                <a:latin typeface="Avenir Roman" panose="02000503020000020003" pitchFamily="2" charset="0"/>
              </a:rPr>
              <a:t>(3) rapport d’activités 2019, situation de l’association ;</a:t>
            </a:r>
          </a:p>
          <a:p>
            <a:pPr>
              <a:spcAft>
                <a:spcPts val="400"/>
              </a:spcAft>
            </a:pPr>
            <a:r>
              <a:rPr lang="fr-FR" sz="2000" dirty="0">
                <a:latin typeface="Avenir Roman" panose="02000503020000020003" pitchFamily="2" charset="0"/>
              </a:rPr>
              <a:t>(4) analyse des comptes 2019 ;</a:t>
            </a:r>
          </a:p>
          <a:p>
            <a:pPr>
              <a:spcAft>
                <a:spcPts val="400"/>
              </a:spcAft>
            </a:pPr>
            <a:r>
              <a:rPr lang="fr-FR" sz="2000" dirty="0">
                <a:latin typeface="Avenir Roman" panose="02000503020000020003" pitchFamily="2" charset="0"/>
              </a:rPr>
              <a:t>(5) rapport des vérificateurs des comptes ;</a:t>
            </a:r>
          </a:p>
          <a:p>
            <a:pPr>
              <a:spcAft>
                <a:spcPts val="400"/>
              </a:spcAft>
            </a:pPr>
            <a:r>
              <a:rPr lang="fr-FR" sz="2000" dirty="0">
                <a:latin typeface="Avenir Roman" panose="02000503020000020003" pitchFamily="2" charset="0"/>
              </a:rPr>
              <a:t>(6) approbation du rapport et des comptes 2019 et décharge aux administrateurs ;</a:t>
            </a:r>
          </a:p>
          <a:p>
            <a:pPr>
              <a:spcAft>
                <a:spcPts val="400"/>
              </a:spcAft>
            </a:pPr>
            <a:r>
              <a:rPr lang="fr-FR" sz="2000" dirty="0">
                <a:latin typeface="Avenir Roman" panose="02000503020000020003" pitchFamily="2" charset="0"/>
              </a:rPr>
              <a:t>(7) admissions, démissions éventuelles ;</a:t>
            </a:r>
          </a:p>
          <a:p>
            <a:pPr>
              <a:spcAft>
                <a:spcPts val="400"/>
              </a:spcAft>
            </a:pPr>
            <a:r>
              <a:rPr lang="fr-FR" sz="2000" dirty="0">
                <a:latin typeface="Avenir Roman" panose="02000503020000020003" pitchFamily="2" charset="0"/>
              </a:rPr>
              <a:t>(8) perspectives 2020 et budget 2020 ;</a:t>
            </a:r>
          </a:p>
          <a:p>
            <a:pPr>
              <a:spcAft>
                <a:spcPts val="400"/>
              </a:spcAft>
            </a:pPr>
            <a:r>
              <a:rPr lang="fr-FR" sz="2000" dirty="0">
                <a:latin typeface="Avenir Roman" panose="02000503020000020003" pitchFamily="2" charset="0"/>
              </a:rPr>
              <a:t>(9) approbation du projet 2020 et du budget 2020 ;</a:t>
            </a:r>
          </a:p>
          <a:p>
            <a:pPr>
              <a:spcAft>
                <a:spcPts val="400"/>
              </a:spcAft>
            </a:pPr>
            <a:r>
              <a:rPr lang="fr-FR" sz="2000" dirty="0">
                <a:latin typeface="Avenir Roman" panose="02000503020000020003" pitchFamily="2" charset="0"/>
              </a:rPr>
              <a:t>(10) élection de nouveaux administrateurs ;</a:t>
            </a:r>
          </a:p>
          <a:p>
            <a:pPr>
              <a:spcAft>
                <a:spcPts val="400"/>
              </a:spcAft>
            </a:pPr>
            <a:r>
              <a:rPr lang="fr-FR" sz="2000" dirty="0">
                <a:latin typeface="Avenir Roman" panose="02000503020000020003" pitchFamily="2" charset="0"/>
              </a:rPr>
              <a:t>(11) élection de deux vérificateurs aux comptes ;</a:t>
            </a:r>
          </a:p>
          <a:p>
            <a:pPr>
              <a:spcAft>
                <a:spcPts val="400"/>
              </a:spcAft>
            </a:pPr>
            <a:r>
              <a:rPr lang="fr-FR" sz="2000" dirty="0">
                <a:latin typeface="Avenir Roman" panose="02000503020000020003" pitchFamily="2" charset="0"/>
              </a:rPr>
              <a:t>(12) modification des statuts de l’</a:t>
            </a:r>
            <a:r>
              <a:rPr lang="fr-FR" sz="2000" dirty="0" err="1">
                <a:latin typeface="Avenir Roman" panose="02000503020000020003" pitchFamily="2" charset="0"/>
              </a:rPr>
              <a:t>abl</a:t>
            </a:r>
            <a:r>
              <a:rPr lang="fr-FR" sz="2000" dirty="0">
                <a:latin typeface="Avenir Roman" panose="02000503020000020003" pitchFamily="2" charset="0"/>
              </a:rPr>
              <a:t> ASTRAC.</a:t>
            </a:r>
          </a:p>
        </p:txBody>
      </p:sp>
    </p:spTree>
    <p:extLst>
      <p:ext uri="{BB962C8B-B14F-4D97-AF65-F5344CB8AC3E}">
        <p14:creationId xmlns:p14="http://schemas.microsoft.com/office/powerpoint/2010/main" val="76314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1557337"/>
            <a:ext cx="8810625" cy="2700337"/>
          </a:xfrm>
          <a:solidFill>
            <a:srgbClr val="FF74EE"/>
          </a:solidFill>
        </p:spPr>
        <p:txBody>
          <a:bodyPr anchor="ctr">
            <a:normAutofit/>
          </a:bodyPr>
          <a:lstStyle/>
          <a:p>
            <a:r>
              <a:rPr lang="fr-FR" sz="5000" b="1" dirty="0">
                <a:latin typeface="Avenir Heavy" panose="02000503020000020003" pitchFamily="2" charset="0"/>
              </a:rPr>
              <a:t>PERSPECTIVES</a:t>
            </a:r>
            <a:br>
              <a:rPr lang="fr-FR" sz="5000" b="1" dirty="0">
                <a:latin typeface="Avenir Heavy" panose="02000503020000020003" pitchFamily="2" charset="0"/>
              </a:rPr>
            </a:br>
            <a:r>
              <a:rPr lang="fr-FR" sz="5000" b="1" dirty="0">
                <a:latin typeface="Avenir Heavy" panose="02000503020000020003" pitchFamily="2" charset="0"/>
              </a:rPr>
              <a:t>2020</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41162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7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852423" y="177748"/>
            <a:ext cx="10515600" cy="1119186"/>
          </a:xfrm>
        </p:spPr>
        <p:txBody>
          <a:bodyPr>
            <a:normAutofit/>
          </a:bodyPr>
          <a:lstStyle/>
          <a:p>
            <a:pPr algn="ctr"/>
            <a:r>
              <a:rPr lang="fr-FR" sz="2800" b="1" dirty="0">
                <a:latin typeface="Avenir Heavy" panose="02000503020000020003" pitchFamily="2" charset="0"/>
              </a:rPr>
              <a:t>Perspectives « initiales »</a:t>
            </a:r>
          </a:p>
        </p:txBody>
      </p:sp>
      <p:sp>
        <p:nvSpPr>
          <p:cNvPr id="3" name="ZoneTexte 2">
            <a:extLst>
              <a:ext uri="{FF2B5EF4-FFF2-40B4-BE49-F238E27FC236}">
                <a16:creationId xmlns:a16="http://schemas.microsoft.com/office/drawing/2014/main" id="{A0F98869-A52A-D44B-95AE-D8EA69401EB8}"/>
              </a:ext>
            </a:extLst>
          </p:cNvPr>
          <p:cNvSpPr txBox="1"/>
          <p:nvPr/>
        </p:nvSpPr>
        <p:spPr>
          <a:xfrm>
            <a:off x="495962" y="1324285"/>
            <a:ext cx="11284914" cy="5262979"/>
          </a:xfrm>
          <a:prstGeom prst="rect">
            <a:avLst/>
          </a:prstGeom>
          <a:noFill/>
        </p:spPr>
        <p:txBody>
          <a:bodyPr wrap="square" rtlCol="0">
            <a:spAutoFit/>
          </a:bodyPr>
          <a:lstStyle/>
          <a:p>
            <a:pPr lvl="0">
              <a:spcAft>
                <a:spcPts val="600"/>
              </a:spcAft>
            </a:pPr>
            <a:r>
              <a:rPr lang="fr-FR" sz="2100" b="1" dirty="0">
                <a:latin typeface="Avenir Heavy" panose="02000503020000020003" pitchFamily="2" charset="0"/>
              </a:rPr>
              <a:t>Poursuivre:</a:t>
            </a:r>
          </a:p>
          <a:p>
            <a:pPr marL="800100" lvl="1" indent="-342900">
              <a:spcAft>
                <a:spcPts val="900"/>
              </a:spcAft>
              <a:buFont typeface="Arial" panose="020B0604020202020204" pitchFamily="34" charset="0"/>
              <a:buChar char="•"/>
            </a:pPr>
            <a:r>
              <a:rPr lang="fr-FR" sz="2000" dirty="0">
                <a:latin typeface="Avenir Book" panose="02000503020000020003" pitchFamily="2" charset="0"/>
              </a:rPr>
              <a:t>les </a:t>
            </a:r>
            <a:r>
              <a:rPr lang="fr-FR" sz="2000" b="1" dirty="0">
                <a:latin typeface="Avenir Heavy" panose="02000503020000020003" pitchFamily="2" charset="0"/>
              </a:rPr>
              <a:t>rencontres pro</a:t>
            </a:r>
            <a:r>
              <a:rPr lang="fr-FR" sz="2000" dirty="0">
                <a:latin typeface="Avenir Book" panose="02000503020000020003" pitchFamily="2" charset="0"/>
              </a:rPr>
              <a:t>, le développement de la </a:t>
            </a:r>
            <a:r>
              <a:rPr lang="fr-FR" sz="2000" b="1" dirty="0">
                <a:latin typeface="Avenir Heavy" panose="02000503020000020003" pitchFamily="2" charset="0"/>
              </a:rPr>
              <a:t>PEP</a:t>
            </a:r>
            <a:br>
              <a:rPr lang="fr-FR" sz="2000" b="1" dirty="0">
                <a:latin typeface="Avenir Book" panose="02000503020000020003" pitchFamily="2" charset="0"/>
              </a:rPr>
            </a:br>
            <a:r>
              <a:rPr lang="fr-FR" sz="2000" i="1" dirty="0">
                <a:solidFill>
                  <a:srgbClr val="FF40FF"/>
                </a:solidFill>
                <a:latin typeface="Avenir Book Oblique" panose="02000503020000020003" pitchFamily="2" charset="0"/>
                <a:sym typeface="Wingdings" pitchFamily="2" charset="2"/>
              </a:rPr>
              <a:t></a:t>
            </a:r>
            <a:r>
              <a:rPr lang="fr-FR" sz="2000" i="1" dirty="0">
                <a:latin typeface="Avenir Book Oblique" panose="02000503020000020003" pitchFamily="2" charset="0"/>
                <a:sym typeface="Wingdings" pitchFamily="2" charset="2"/>
              </a:rPr>
              <a:t> </a:t>
            </a:r>
            <a:r>
              <a:rPr lang="fr-FR" sz="2000" i="1" dirty="0">
                <a:solidFill>
                  <a:srgbClr val="FF40FF"/>
                </a:solidFill>
                <a:latin typeface="Avenir Book Oblique" panose="02000503020000020003" pitchFamily="2" charset="0"/>
              </a:rPr>
              <a:t>s’adresser à l’ensemble des métiers du secteur, élargir au-delà de l’application du décret, travailler toujours plus en partenariat + pérenniser la PEP</a:t>
            </a:r>
            <a:endParaRPr lang="fr-FR" sz="2000" i="1" dirty="0">
              <a:latin typeface="Avenir Book Oblique" panose="02000503020000020003" pitchFamily="2" charset="0"/>
            </a:endParaRPr>
          </a:p>
          <a:p>
            <a:pPr marL="800100" lvl="1" indent="-342900">
              <a:spcAft>
                <a:spcPts val="900"/>
              </a:spcAft>
              <a:buFont typeface="Arial" panose="020B0604020202020204" pitchFamily="34" charset="0"/>
              <a:buChar char="•"/>
            </a:pPr>
            <a:r>
              <a:rPr lang="fr-FR" sz="2000" dirty="0">
                <a:latin typeface="Avenir Book" panose="02000503020000020003" pitchFamily="2" charset="0"/>
              </a:rPr>
              <a:t>les investissements dans les chantiers relatifs aux </a:t>
            </a:r>
            <a:r>
              <a:rPr lang="fr-FR" sz="2000" b="1" dirty="0">
                <a:latin typeface="Avenir Heavy" panose="02000503020000020003" pitchFamily="2" charset="0"/>
              </a:rPr>
              <a:t>droits culturels</a:t>
            </a:r>
            <a:br>
              <a:rPr lang="fr-FR" sz="2000" b="1" dirty="0">
                <a:latin typeface="Avenir Book" panose="02000503020000020003" pitchFamily="2" charset="0"/>
              </a:rPr>
            </a:br>
            <a:r>
              <a:rPr lang="fr-FR" sz="2000" i="1" dirty="0">
                <a:solidFill>
                  <a:srgbClr val="FF40FF"/>
                </a:solidFill>
                <a:latin typeface="Avenir Book Oblique" panose="02000503020000020003" pitchFamily="2" charset="0"/>
                <a:sym typeface="Wingdings" pitchFamily="2" charset="2"/>
              </a:rPr>
              <a:t> contribuer à promouvoir les DC, valoriser et faciliter leur mise en pratiques par les CC</a:t>
            </a:r>
            <a:endParaRPr lang="fr-FR" sz="2000" i="1" dirty="0">
              <a:solidFill>
                <a:srgbClr val="FF40FF"/>
              </a:solidFill>
              <a:latin typeface="Avenir Book Oblique" panose="02000503020000020003" pitchFamily="2" charset="0"/>
            </a:endParaRPr>
          </a:p>
          <a:p>
            <a:pPr marL="800100" lvl="1" indent="-342900">
              <a:spcAft>
                <a:spcPts val="900"/>
              </a:spcAft>
              <a:buFont typeface="Arial" panose="020B0604020202020204" pitchFamily="34" charset="0"/>
              <a:buChar char="•"/>
            </a:pPr>
            <a:r>
              <a:rPr lang="fr-FR" sz="2000" dirty="0">
                <a:latin typeface="Avenir Book" panose="02000503020000020003" pitchFamily="2" charset="0"/>
              </a:rPr>
              <a:t>l’</a:t>
            </a:r>
            <a:r>
              <a:rPr lang="fr-FR" sz="2000" b="1" dirty="0">
                <a:latin typeface="Avenir Heavy" panose="02000503020000020003" pitchFamily="2" charset="0"/>
              </a:rPr>
              <a:t>information</a:t>
            </a:r>
            <a:r>
              <a:rPr lang="fr-FR" sz="2000" dirty="0">
                <a:latin typeface="Avenir Book" panose="02000503020000020003" pitchFamily="2" charset="0"/>
              </a:rPr>
              <a:t> des professionnels en Centres culturels sur les actualités et les enjeux qui les concernent</a:t>
            </a:r>
            <a:br>
              <a:rPr lang="fr-FR" sz="2000" dirty="0">
                <a:latin typeface="Avenir Book" panose="02000503020000020003" pitchFamily="2" charset="0"/>
              </a:rPr>
            </a:br>
            <a:r>
              <a:rPr lang="fr-FR" sz="2000" i="1" dirty="0">
                <a:solidFill>
                  <a:srgbClr val="FF40FF"/>
                </a:solidFill>
                <a:latin typeface="Avenir Book Oblique" panose="02000503020000020003" pitchFamily="2" charset="0"/>
                <a:sym typeface="Wingdings" pitchFamily="2" charset="2"/>
              </a:rPr>
              <a:t> établir et nourrir des liens directs, informer mais aussi être à l’écoute et accompagner l’expression d’une parole collective</a:t>
            </a:r>
            <a:endParaRPr lang="fr-FR" sz="2000" i="1" dirty="0">
              <a:solidFill>
                <a:srgbClr val="FF40FF"/>
              </a:solidFill>
              <a:latin typeface="Avenir Book Oblique" panose="02000503020000020003" pitchFamily="2" charset="0"/>
            </a:endParaRPr>
          </a:p>
          <a:p>
            <a:pPr marL="800100" lvl="1" indent="-342900">
              <a:spcAft>
                <a:spcPts val="900"/>
              </a:spcAft>
              <a:buFont typeface="Arial" panose="020B0604020202020204" pitchFamily="34" charset="0"/>
              <a:buChar char="•"/>
            </a:pPr>
            <a:r>
              <a:rPr lang="fr-FR" sz="2000" dirty="0">
                <a:latin typeface="Avenir Book" panose="02000503020000020003" pitchFamily="2" charset="0"/>
              </a:rPr>
              <a:t>les actions en </a:t>
            </a:r>
            <a:r>
              <a:rPr lang="fr-FR" sz="2000" b="1" dirty="0">
                <a:latin typeface="Avenir Heavy" panose="02000503020000020003" pitchFamily="2" charset="0"/>
              </a:rPr>
              <a:t>« front sectoriel » ACC-ASTRAC </a:t>
            </a:r>
            <a:r>
              <a:rPr lang="fr-FR" sz="2000" dirty="0">
                <a:latin typeface="Avenir Book" panose="02000503020000020003" pitchFamily="2" charset="0"/>
              </a:rPr>
              <a:t>pour promouvoir, représenter défendre le secteur</a:t>
            </a:r>
            <a:br>
              <a:rPr lang="fr-FR" sz="2000" dirty="0">
                <a:latin typeface="Avenir Book" panose="02000503020000020003" pitchFamily="2" charset="0"/>
              </a:rPr>
            </a:br>
            <a:r>
              <a:rPr lang="fr-FR" sz="2000" i="1" dirty="0">
                <a:solidFill>
                  <a:srgbClr val="FF40FF"/>
                </a:solidFill>
                <a:latin typeface="Avenir Book Oblique" panose="02000503020000020003" pitchFamily="2" charset="0"/>
                <a:sym typeface="Wingdings" pitchFamily="2" charset="2"/>
              </a:rPr>
              <a:t> rôle ASTRAC: porter les points de vue des professionnels, tous métiers confondus</a:t>
            </a:r>
            <a:endParaRPr lang="fr-FR" sz="2000" i="1" dirty="0">
              <a:latin typeface="Avenir Book Oblique" panose="02000503020000020003" pitchFamily="2" charset="0"/>
            </a:endParaRPr>
          </a:p>
          <a:p>
            <a:pPr marL="800100" lvl="1" indent="-342900">
              <a:spcAft>
                <a:spcPts val="900"/>
              </a:spcAft>
              <a:buFont typeface="Arial" panose="020B0604020202020204" pitchFamily="34" charset="0"/>
              <a:buChar char="•"/>
            </a:pPr>
            <a:r>
              <a:rPr lang="fr-FR" sz="2000" dirty="0">
                <a:latin typeface="Avenir Book" panose="02000503020000020003" pitchFamily="2" charset="0"/>
              </a:rPr>
              <a:t>les </a:t>
            </a:r>
            <a:r>
              <a:rPr lang="fr-FR" sz="2000" b="1" dirty="0">
                <a:latin typeface="Avenir Heavy" panose="02000503020000020003" pitchFamily="2" charset="0"/>
              </a:rPr>
              <a:t>relations et des synergies avec l’ACC</a:t>
            </a:r>
            <a:br>
              <a:rPr lang="fr-FR" sz="2000" b="1" dirty="0">
                <a:latin typeface="Avenir Heavy" panose="02000503020000020003" pitchFamily="2" charset="0"/>
              </a:rPr>
            </a:br>
            <a:r>
              <a:rPr lang="fr-FR" sz="2000" i="1" dirty="0">
                <a:solidFill>
                  <a:srgbClr val="FF40FF"/>
                </a:solidFill>
                <a:latin typeface="Avenir Book Oblique" panose="02000503020000020003" pitchFamily="2" charset="0"/>
                <a:sym typeface="Wingdings" pitchFamily="2" charset="2"/>
              </a:rPr>
              <a:t> </a:t>
            </a:r>
            <a:r>
              <a:rPr lang="fr-FR" sz="2000" i="1" dirty="0">
                <a:solidFill>
                  <a:srgbClr val="FF40FF"/>
                </a:solidFill>
                <a:latin typeface="Avenir Book Oblique" panose="02000503020000020003" pitchFamily="2" charset="0"/>
              </a:rPr>
              <a:t>renouvellement des CP en 2022 sur base d’un projet fédératif commun renforcé</a:t>
            </a:r>
          </a:p>
        </p:txBody>
      </p:sp>
      <p:sp>
        <p:nvSpPr>
          <p:cNvPr id="4" name="ZoneTexte 3">
            <a:extLst>
              <a:ext uri="{FF2B5EF4-FFF2-40B4-BE49-F238E27FC236}">
                <a16:creationId xmlns:a16="http://schemas.microsoft.com/office/drawing/2014/main" id="{F2415035-96CB-1242-8781-578A49C13097}"/>
              </a:ext>
            </a:extLst>
          </p:cNvPr>
          <p:cNvSpPr txBox="1"/>
          <p:nvPr/>
        </p:nvSpPr>
        <p:spPr>
          <a:xfrm>
            <a:off x="4137527" y="1052624"/>
            <a:ext cx="7981506" cy="461665"/>
          </a:xfrm>
          <a:prstGeom prst="rect">
            <a:avLst/>
          </a:prstGeom>
          <a:noFill/>
        </p:spPr>
        <p:txBody>
          <a:bodyPr wrap="square" rtlCol="0">
            <a:spAutoFit/>
          </a:bodyPr>
          <a:lstStyle/>
          <a:p>
            <a:r>
              <a:rPr lang="fr-FR" sz="2400" b="1" i="1" dirty="0">
                <a:solidFill>
                  <a:schemeClr val="tx1">
                    <a:lumMod val="50000"/>
                    <a:lumOff val="50000"/>
                  </a:schemeClr>
                </a:solidFill>
                <a:latin typeface="Avenir Heavy Oblique" panose="02000503020000020003" pitchFamily="2" charset="0"/>
              </a:rPr>
              <a:t>Un plan d’action 2020 sous le signe de la continuité…</a:t>
            </a:r>
          </a:p>
        </p:txBody>
      </p:sp>
    </p:spTree>
    <p:extLst>
      <p:ext uri="{BB962C8B-B14F-4D97-AF65-F5344CB8AC3E}">
        <p14:creationId xmlns:p14="http://schemas.microsoft.com/office/powerpoint/2010/main" val="318770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uveau Coronavirus (Maladie: COVID-19, Virus: SARS-CoV-2) | Coronavirus  Covid-19">
            <a:extLst>
              <a:ext uri="{FF2B5EF4-FFF2-40B4-BE49-F238E27FC236}">
                <a16:creationId xmlns:a16="http://schemas.microsoft.com/office/drawing/2014/main" id="{F8952EC0-7229-FF4B-9B81-1689795BB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602" y="2476677"/>
            <a:ext cx="2587202" cy="1457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uveau Coronavirus (Maladie: COVID-19, Virus: SARS-CoV-2) | Coronavirus  Covid-19">
            <a:extLst>
              <a:ext uri="{FF2B5EF4-FFF2-40B4-BE49-F238E27FC236}">
                <a16:creationId xmlns:a16="http://schemas.microsoft.com/office/drawing/2014/main" id="{F2A29B38-681C-6F47-8D3B-9F4AABF95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4342" y="2787890"/>
            <a:ext cx="1021021" cy="575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ouveau Coronavirus (Maladie: COVID-19, Virus: SARS-CoV-2) | Coronavirus  Covid-19">
            <a:extLst>
              <a:ext uri="{FF2B5EF4-FFF2-40B4-BE49-F238E27FC236}">
                <a16:creationId xmlns:a16="http://schemas.microsoft.com/office/drawing/2014/main" id="{5D43E409-BE0B-6942-B869-9F2AC986B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116" y="2201998"/>
            <a:ext cx="688181" cy="387675"/>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a:extLst>
              <a:ext uri="{FF2B5EF4-FFF2-40B4-BE49-F238E27FC236}">
                <a16:creationId xmlns:a16="http://schemas.microsoft.com/office/drawing/2014/main" id="{72A259F0-4E16-CC4B-865D-9220E835E715}"/>
              </a:ext>
            </a:extLst>
          </p:cNvPr>
          <p:cNvSpPr>
            <a:spLocks noGrp="1"/>
          </p:cNvSpPr>
          <p:nvPr>
            <p:ph type="title"/>
          </p:nvPr>
        </p:nvSpPr>
        <p:spPr>
          <a:xfrm>
            <a:off x="1085504" y="3300506"/>
            <a:ext cx="10515600" cy="1066602"/>
          </a:xfrm>
        </p:spPr>
        <p:txBody>
          <a:bodyPr>
            <a:noAutofit/>
          </a:bodyPr>
          <a:lstStyle/>
          <a:p>
            <a:pPr algn="ctr"/>
            <a:r>
              <a:rPr lang="fr-FR" sz="3600" b="1" dirty="0">
                <a:solidFill>
                  <a:srgbClr val="FF40FF"/>
                </a:solidFill>
                <a:latin typeface="Avenir Heavy" panose="02000503020000020003" pitchFamily="2" charset="0"/>
              </a:rPr>
              <a:t>Et puis arriva….</a:t>
            </a:r>
            <a:endParaRPr lang="fr-FR" sz="5200" b="1" dirty="0">
              <a:solidFill>
                <a:srgbClr val="FF40FF"/>
              </a:solidFill>
              <a:latin typeface="Avenir Heavy" panose="02000503020000020003" pitchFamily="2" charset="0"/>
            </a:endParaRPr>
          </a:p>
        </p:txBody>
      </p:sp>
      <p:sp>
        <p:nvSpPr>
          <p:cNvPr id="20" name="Titre 1">
            <a:extLst>
              <a:ext uri="{FF2B5EF4-FFF2-40B4-BE49-F238E27FC236}">
                <a16:creationId xmlns:a16="http://schemas.microsoft.com/office/drawing/2014/main" id="{F95EA919-B744-6C47-A58F-47182408C63F}"/>
              </a:ext>
            </a:extLst>
          </p:cNvPr>
          <p:cNvSpPr txBox="1">
            <a:spLocks/>
          </p:cNvSpPr>
          <p:nvPr/>
        </p:nvSpPr>
        <p:spPr>
          <a:xfrm>
            <a:off x="1273766" y="3948957"/>
            <a:ext cx="10515600" cy="1367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sz="3600" b="1" dirty="0">
                <a:solidFill>
                  <a:srgbClr val="FF40FF"/>
                </a:solidFill>
                <a:latin typeface="Avenir Heavy" panose="02000503020000020003" pitchFamily="2" charset="0"/>
              </a:rPr>
            </a:br>
            <a:r>
              <a:rPr lang="fr-FR" sz="3600" b="1" dirty="0">
                <a:solidFill>
                  <a:srgbClr val="FF40FF"/>
                </a:solidFill>
                <a:latin typeface="Avenir Heavy" panose="02000503020000020003" pitchFamily="2" charset="0"/>
              </a:rPr>
              <a:t>un </a:t>
            </a:r>
            <a:r>
              <a:rPr lang="fr-FR" sz="5200" b="1" dirty="0">
                <a:solidFill>
                  <a:srgbClr val="FF40FF"/>
                </a:solidFill>
                <a:latin typeface="Avenir Heavy" panose="02000503020000020003" pitchFamily="2" charset="0"/>
              </a:rPr>
              <a:t>petit virus couronné</a:t>
            </a:r>
          </a:p>
        </p:txBody>
      </p:sp>
      <p:sp>
        <p:nvSpPr>
          <p:cNvPr id="22" name="Rectangle 2">
            <a:extLst>
              <a:ext uri="{FF2B5EF4-FFF2-40B4-BE49-F238E27FC236}">
                <a16:creationId xmlns:a16="http://schemas.microsoft.com/office/drawing/2014/main" id="{FF1DA69E-0491-AB4A-8E6C-31B71A6DC3A7}"/>
              </a:ext>
            </a:extLst>
          </p:cNvPr>
          <p:cNvSpPr>
            <a:spLocks noChangeArrowheads="1"/>
          </p:cNvSpPr>
          <p:nvPr/>
        </p:nvSpPr>
        <p:spPr bwMode="auto">
          <a:xfrm>
            <a:off x="415605" y="48409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1" name="Picture 4" descr="Nouveau Coronavirus (Maladie: COVID-19, Virus: SARS-CoV-2) | Coronavirus  Covid-19">
            <a:extLst>
              <a:ext uri="{FF2B5EF4-FFF2-40B4-BE49-F238E27FC236}">
                <a16:creationId xmlns:a16="http://schemas.microsoft.com/office/drawing/2014/main" id="{FB2B5A35-0CCB-0F42-A6AB-A2E39FEB2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4623" y="2001321"/>
            <a:ext cx="496481" cy="2796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Nouveau Coronavirus (Maladie: COVID-19, Virus: SARS-CoV-2) | Coronavirus  Covid-19">
            <a:extLst>
              <a:ext uri="{FF2B5EF4-FFF2-40B4-BE49-F238E27FC236}">
                <a16:creationId xmlns:a16="http://schemas.microsoft.com/office/drawing/2014/main" id="{1761148C-AD74-9442-BDF8-FA07DF1CE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9497" y="1575247"/>
            <a:ext cx="383433"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7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a:extLst>
              <a:ext uri="{FF2B5EF4-FFF2-40B4-BE49-F238E27FC236}">
                <a16:creationId xmlns:a16="http://schemas.microsoft.com/office/drawing/2014/main" id="{FF1DA69E-0491-AB4A-8E6C-31B71A6DC3A7}"/>
              </a:ext>
            </a:extLst>
          </p:cNvPr>
          <p:cNvSpPr>
            <a:spLocks noChangeArrowheads="1"/>
          </p:cNvSpPr>
          <p:nvPr/>
        </p:nvSpPr>
        <p:spPr bwMode="auto">
          <a:xfrm>
            <a:off x="415605" y="48409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88" name="Picture 16" descr="Image">
            <a:extLst>
              <a:ext uri="{FF2B5EF4-FFF2-40B4-BE49-F238E27FC236}">
                <a16:creationId xmlns:a16="http://schemas.microsoft.com/office/drawing/2014/main" id="{0ECD7FDA-99A8-AF4D-A10F-D7CE2A200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30" y="2408574"/>
            <a:ext cx="5851605" cy="40527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B991C4F9-FE4B-3343-8542-D26F27C01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859" y="5160355"/>
            <a:ext cx="3151039" cy="1575520"/>
          </a:xfrm>
          <a:prstGeom prst="rect">
            <a:avLst/>
          </a:prstGeom>
          <a:noFill/>
          <a:extLst>
            <a:ext uri="{909E8E84-426E-40DD-AFC4-6F175D3DCCD1}">
              <a14:hiddenFill xmlns:a14="http://schemas.microsoft.com/office/drawing/2010/main">
                <a:solidFill>
                  <a:srgbClr val="FFFFFF"/>
                </a:solidFill>
              </a14:hiddenFill>
            </a:ext>
          </a:extLst>
        </p:spPr>
      </p:pic>
      <p:sp>
        <p:nvSpPr>
          <p:cNvPr id="19" name="Titre 1">
            <a:extLst>
              <a:ext uri="{FF2B5EF4-FFF2-40B4-BE49-F238E27FC236}">
                <a16:creationId xmlns:a16="http://schemas.microsoft.com/office/drawing/2014/main" id="{5D0AE648-BA0D-114C-82AE-E278D2FEDC1E}"/>
              </a:ext>
            </a:extLst>
          </p:cNvPr>
          <p:cNvSpPr>
            <a:spLocks noGrp="1"/>
          </p:cNvSpPr>
          <p:nvPr>
            <p:ph type="title"/>
          </p:nvPr>
        </p:nvSpPr>
        <p:spPr>
          <a:xfrm>
            <a:off x="688597" y="755276"/>
            <a:ext cx="10515600" cy="1119186"/>
          </a:xfrm>
        </p:spPr>
        <p:txBody>
          <a:bodyPr>
            <a:normAutofit/>
          </a:bodyPr>
          <a:lstStyle/>
          <a:p>
            <a:pPr algn="ctr"/>
            <a:r>
              <a:rPr lang="fr-FR" sz="2800" b="1" dirty="0">
                <a:latin typeface="Avenir Heavy" panose="02000503020000020003" pitchFamily="2" charset="0"/>
              </a:rPr>
              <a:t>Alors, on revoit tout</a:t>
            </a:r>
          </a:p>
        </p:txBody>
      </p:sp>
      <p:sp>
        <p:nvSpPr>
          <p:cNvPr id="4" name="AutoShape 2">
            <a:extLst>
              <a:ext uri="{FF2B5EF4-FFF2-40B4-BE49-F238E27FC236}">
                <a16:creationId xmlns:a16="http://schemas.microsoft.com/office/drawing/2014/main" id="{49B9C82B-DC35-424D-92E4-386BD5DFB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3" name="Image 22">
            <a:extLst>
              <a:ext uri="{FF2B5EF4-FFF2-40B4-BE49-F238E27FC236}">
                <a16:creationId xmlns:a16="http://schemas.microsoft.com/office/drawing/2014/main" id="{95855728-6F7B-C743-A781-C6547D955531}"/>
              </a:ext>
            </a:extLst>
          </p:cNvPr>
          <p:cNvPicPr/>
          <p:nvPr/>
        </p:nvPicPr>
        <p:blipFill>
          <a:blip r:embed="rId5">
            <a:extLst>
              <a:ext uri="{28A0092B-C50C-407E-A947-70E740481C1C}">
                <a14:useLocalDpi xmlns:a14="http://schemas.microsoft.com/office/drawing/2010/main" val="0"/>
              </a:ext>
            </a:extLst>
          </a:blip>
          <a:stretch>
            <a:fillRect/>
          </a:stretch>
        </p:blipFill>
        <p:spPr>
          <a:xfrm>
            <a:off x="6372361" y="1754849"/>
            <a:ext cx="5756910" cy="3238500"/>
          </a:xfrm>
          <a:prstGeom prst="rect">
            <a:avLst/>
          </a:prstGeom>
        </p:spPr>
      </p:pic>
      <p:pic>
        <p:nvPicPr>
          <p:cNvPr id="24" name="Picture 6">
            <a:extLst>
              <a:ext uri="{FF2B5EF4-FFF2-40B4-BE49-F238E27FC236}">
                <a16:creationId xmlns:a16="http://schemas.microsoft.com/office/drawing/2014/main" id="{8650D0D4-7ED7-C048-AC4F-91EB26CD38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8895" y="3309657"/>
            <a:ext cx="3559010" cy="24794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extLst>
              <a:ext uri="{FF2B5EF4-FFF2-40B4-BE49-F238E27FC236}">
                <a16:creationId xmlns:a16="http://schemas.microsoft.com/office/drawing/2014/main" id="{7803B459-8A62-584A-9C67-19576D46A5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49108">
            <a:off x="166915" y="5743001"/>
            <a:ext cx="2989369" cy="9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a:extLst>
              <a:ext uri="{FF2B5EF4-FFF2-40B4-BE49-F238E27FC236}">
                <a16:creationId xmlns:a16="http://schemas.microsoft.com/office/drawing/2014/main" id="{01EFB506-5D32-344D-8957-A4E24F5B817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60" r="13466" b="45359"/>
          <a:stretch/>
        </p:blipFill>
        <p:spPr bwMode="auto">
          <a:xfrm>
            <a:off x="7366592" y="4176221"/>
            <a:ext cx="1406426" cy="13294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653046AA-D9A9-E14E-971B-1B1D8F6571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79224">
            <a:off x="5672648" y="5280465"/>
            <a:ext cx="6412320" cy="115889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368CFB6E-CE28-214F-9B55-407B786E8DB4}"/>
              </a:ext>
            </a:extLst>
          </p:cNvPr>
          <p:cNvSpPr/>
          <p:nvPr/>
        </p:nvSpPr>
        <p:spPr>
          <a:xfrm>
            <a:off x="8124869" y="252499"/>
            <a:ext cx="3110322" cy="2185214"/>
          </a:xfrm>
          <a:prstGeom prst="rect">
            <a:avLst/>
          </a:prstGeom>
        </p:spPr>
        <p:txBody>
          <a:bodyPr wrap="square">
            <a:spAutoFit/>
          </a:bodyPr>
          <a:lstStyle/>
          <a:p>
            <a:r>
              <a:rPr lang="fr-FR" sz="13600" dirty="0"/>
              <a:t>⁉️</a:t>
            </a:r>
          </a:p>
        </p:txBody>
      </p:sp>
      <p:pic>
        <p:nvPicPr>
          <p:cNvPr id="31" name="Picture 14">
            <a:extLst>
              <a:ext uri="{FF2B5EF4-FFF2-40B4-BE49-F238E27FC236}">
                <a16:creationId xmlns:a16="http://schemas.microsoft.com/office/drawing/2014/main" id="{571613EE-BA8E-0045-B4B7-D5DF588D075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5794"/>
          <a:stretch/>
        </p:blipFill>
        <p:spPr bwMode="auto">
          <a:xfrm>
            <a:off x="148000" y="1139099"/>
            <a:ext cx="2383530" cy="150876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7">
            <a:extLst>
              <a:ext uri="{FF2B5EF4-FFF2-40B4-BE49-F238E27FC236}">
                <a16:creationId xmlns:a16="http://schemas.microsoft.com/office/drawing/2014/main" id="{EC7B2EA6-3C2C-474B-8F1A-33997D52D9E0}"/>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rot="21322010">
            <a:off x="2121482" y="198155"/>
            <a:ext cx="1770499" cy="177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4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42901"/>
            <a:ext cx="10515600" cy="1119186"/>
          </a:xfrm>
        </p:spPr>
        <p:txBody>
          <a:bodyPr>
            <a:normAutofit/>
          </a:bodyPr>
          <a:lstStyle/>
          <a:p>
            <a:pPr algn="ctr"/>
            <a:r>
              <a:rPr lang="fr-FR" sz="2800" b="1" dirty="0">
                <a:latin typeface="Avenir Heavy" panose="02000503020000020003" pitchFamily="2" charset="0"/>
              </a:rPr>
              <a:t>Perspectives 2020: se réinventer dans la continuité</a:t>
            </a:r>
          </a:p>
        </p:txBody>
      </p:sp>
      <p:sp>
        <p:nvSpPr>
          <p:cNvPr id="9" name="ZoneTexte 8">
            <a:extLst>
              <a:ext uri="{FF2B5EF4-FFF2-40B4-BE49-F238E27FC236}">
                <a16:creationId xmlns:a16="http://schemas.microsoft.com/office/drawing/2014/main" id="{7F483838-D075-1446-AB15-14DCBA5140FB}"/>
              </a:ext>
            </a:extLst>
          </p:cNvPr>
          <p:cNvSpPr txBox="1"/>
          <p:nvPr/>
        </p:nvSpPr>
        <p:spPr>
          <a:xfrm>
            <a:off x="355234" y="1622126"/>
            <a:ext cx="11284914" cy="4124206"/>
          </a:xfrm>
          <a:prstGeom prst="rect">
            <a:avLst/>
          </a:prstGeom>
          <a:noFill/>
        </p:spPr>
        <p:txBody>
          <a:bodyPr wrap="square" rtlCol="0">
            <a:spAutoFit/>
          </a:bodyPr>
          <a:lstStyle/>
          <a:p>
            <a:pPr marL="342900" lvl="0" indent="-342900">
              <a:spcAft>
                <a:spcPts val="1200"/>
              </a:spcAft>
              <a:buFont typeface="Wingdings" pitchFamily="2" charset="2"/>
              <a:buChar char="ü"/>
            </a:pPr>
            <a:r>
              <a:rPr lang="fr-FR" sz="2200" b="1" dirty="0">
                <a:latin typeface="Avenir Heavy" panose="02000503020000020003" pitchFamily="2" charset="0"/>
              </a:rPr>
              <a:t>rencontres pro</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remplacées temporairement par des </a:t>
            </a:r>
            <a:r>
              <a:rPr lang="fr-FR" sz="2200" b="1" i="1" dirty="0" err="1">
                <a:solidFill>
                  <a:srgbClr val="FF40FF"/>
                </a:solidFill>
                <a:latin typeface="Avenir Heavy Oblique" panose="02000503020000020003" pitchFamily="2" charset="0"/>
                <a:sym typeface="Wingdings" pitchFamily="2" charset="2"/>
              </a:rPr>
              <a:t>vidéorencontres</a:t>
            </a:r>
            <a:br>
              <a:rPr lang="fr-FR" sz="2200" i="1" dirty="0">
                <a:solidFill>
                  <a:srgbClr val="FF40FF"/>
                </a:solidFill>
                <a:latin typeface="Avenir Book Oblique" panose="02000503020000020003" pitchFamily="2" charset="0"/>
                <a:sym typeface="Wingdings" pitchFamily="2" charset="2"/>
              </a:rPr>
            </a:br>
            <a:r>
              <a:rPr lang="fr-FR" sz="2200" i="1" dirty="0">
                <a:solidFill>
                  <a:srgbClr val="FF40FF"/>
                </a:solidFill>
                <a:latin typeface="Avenir Book Oblique" panose="02000503020000020003" pitchFamily="2" charset="0"/>
                <a:sym typeface="Wingdings" pitchFamily="2" charset="2"/>
              </a:rPr>
              <a:t> </a:t>
            </a:r>
            <a:r>
              <a:rPr lang="fr-FR" sz="2200" b="1" i="1" dirty="0">
                <a:solidFill>
                  <a:srgbClr val="FF40FF"/>
                </a:solidFill>
                <a:latin typeface="Avenir Heavy Oblique" panose="02000503020000020003" pitchFamily="2" charset="0"/>
                <a:sym typeface="Wingdings" pitchFamily="2" charset="2"/>
              </a:rPr>
              <a:t>à reprendre dès que possible!</a:t>
            </a:r>
            <a:endParaRPr lang="fr-FR" sz="2200" b="1" i="1" dirty="0">
              <a:solidFill>
                <a:srgbClr val="FF40FF"/>
              </a:solidFill>
              <a:latin typeface="Avenir Heavy Oblique" panose="02000503020000020003" pitchFamily="2" charset="0"/>
            </a:endParaRPr>
          </a:p>
          <a:p>
            <a:pPr marL="342900" lvl="0" indent="-342900">
              <a:spcAft>
                <a:spcPts val="1200"/>
              </a:spcAft>
              <a:buFont typeface="Wingdings" pitchFamily="2" charset="2"/>
              <a:buChar char="ü"/>
            </a:pPr>
            <a:r>
              <a:rPr lang="fr-FR" sz="2200" b="1" dirty="0">
                <a:latin typeface="Avenir Heavy" panose="02000503020000020003" pitchFamily="2" charset="0"/>
              </a:rPr>
              <a:t>PEP</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réorientations au niveau des </a:t>
            </a:r>
            <a:r>
              <a:rPr lang="fr-FR" sz="2200" b="1" i="1" dirty="0">
                <a:solidFill>
                  <a:srgbClr val="FF40FF"/>
                </a:solidFill>
                <a:latin typeface="Avenir Heavy Oblique" panose="02000503020000020003" pitchFamily="2" charset="0"/>
                <a:sym typeface="Wingdings" pitchFamily="2" charset="2"/>
              </a:rPr>
              <a:t>thématiques abordées</a:t>
            </a:r>
            <a:r>
              <a:rPr lang="fr-FR" sz="2200" i="1" dirty="0">
                <a:solidFill>
                  <a:srgbClr val="FF40FF"/>
                </a:solidFill>
                <a:latin typeface="Avenir Book Oblique" panose="02000503020000020003" pitchFamily="2" charset="0"/>
                <a:sym typeface="Wingdings" pitchFamily="2" charset="2"/>
              </a:rPr>
              <a:t> en réponse aux actualités</a:t>
            </a:r>
            <a:br>
              <a:rPr lang="fr-FR" sz="2200" i="1" dirty="0">
                <a:solidFill>
                  <a:srgbClr val="FF40FF"/>
                </a:solidFill>
                <a:latin typeface="Avenir Book Oblique" panose="02000503020000020003" pitchFamily="2" charset="0"/>
                <a:sym typeface="Wingdings" pitchFamily="2" charset="2"/>
              </a:rPr>
            </a:br>
            <a:r>
              <a:rPr lang="fr-FR" sz="2200" i="1" dirty="0">
                <a:solidFill>
                  <a:srgbClr val="FF40FF"/>
                </a:solidFill>
                <a:latin typeface="Avenir Book Oblique" panose="02000503020000020003" pitchFamily="2" charset="0"/>
                <a:sym typeface="Wingdings" pitchFamily="2" charset="2"/>
              </a:rPr>
              <a:t> </a:t>
            </a:r>
            <a:r>
              <a:rPr lang="fr-FR" sz="2200" b="1" i="1" dirty="0">
                <a:solidFill>
                  <a:srgbClr val="FF40FF"/>
                </a:solidFill>
                <a:latin typeface="Avenir Heavy Oblique" panose="02000503020000020003" pitchFamily="2" charset="0"/>
                <a:sym typeface="Wingdings" pitchFamily="2" charset="2"/>
              </a:rPr>
              <a:t>collaboration renforcée avec l’ACC</a:t>
            </a:r>
            <a:r>
              <a:rPr lang="fr-FR" sz="2200" i="1" dirty="0">
                <a:solidFill>
                  <a:srgbClr val="FF40FF"/>
                </a:solidFill>
                <a:latin typeface="Avenir Book Oblique" panose="02000503020000020003" pitchFamily="2" charset="0"/>
                <a:sym typeface="Wingdings" pitchFamily="2" charset="2"/>
              </a:rPr>
              <a:t>: partage des informations et renforcement mutuel</a:t>
            </a:r>
            <a:br>
              <a:rPr lang="fr-FR" sz="2200" i="1" dirty="0">
                <a:solidFill>
                  <a:srgbClr val="FF40FF"/>
                </a:solidFill>
                <a:latin typeface="Avenir Book Oblique" panose="02000503020000020003" pitchFamily="2" charset="0"/>
                <a:sym typeface="Wingdings" pitchFamily="2" charset="2"/>
              </a:rPr>
            </a:br>
            <a:r>
              <a:rPr lang="fr-FR" sz="2200" i="1" dirty="0">
                <a:solidFill>
                  <a:srgbClr val="FF40FF"/>
                </a:solidFill>
                <a:latin typeface="Avenir Book Oblique" panose="02000503020000020003" pitchFamily="2" charset="0"/>
                <a:sym typeface="Wingdings" pitchFamily="2" charset="2"/>
              </a:rPr>
              <a:t> </a:t>
            </a:r>
            <a:r>
              <a:rPr lang="fr-FR" sz="2200" b="1" i="1" dirty="0">
                <a:solidFill>
                  <a:srgbClr val="FF40FF"/>
                </a:solidFill>
                <a:latin typeface="Avenir Heavy Oblique" panose="02000503020000020003" pitchFamily="2" charset="0"/>
                <a:sym typeface="Wingdings" pitchFamily="2" charset="2"/>
              </a:rPr>
              <a:t>le projet se montre crucial </a:t>
            </a:r>
            <a:r>
              <a:rPr lang="fr-FR" sz="2200" i="1" dirty="0">
                <a:solidFill>
                  <a:srgbClr val="FF40FF"/>
                </a:solidFill>
                <a:latin typeface="Avenir Book Oblique" panose="02000503020000020003" pitchFamily="2" charset="0"/>
                <a:sym typeface="Wingdings" pitchFamily="2" charset="2"/>
              </a:rPr>
              <a:t>&lt; isolement, besoin d’échanger et de partager, valoriser l’action réinventée</a:t>
            </a:r>
            <a:endParaRPr lang="fr-FR" sz="2200" i="1" dirty="0">
              <a:latin typeface="Avenir Book Oblique" panose="02000503020000020003" pitchFamily="2" charset="0"/>
            </a:endParaRPr>
          </a:p>
          <a:p>
            <a:pPr marL="342900" lvl="0" indent="-342900">
              <a:spcAft>
                <a:spcPts val="600"/>
              </a:spcAft>
              <a:buFont typeface="Wingdings" pitchFamily="2" charset="2"/>
              <a:buChar char="ü"/>
            </a:pPr>
            <a:r>
              <a:rPr lang="fr-FR" sz="2200" b="1" dirty="0">
                <a:latin typeface="Avenir Heavy" panose="02000503020000020003" pitchFamily="2" charset="0"/>
              </a:rPr>
              <a:t>droits culturels</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un chantier jamais achevé et encore plus fondamental en cette période de crise…</a:t>
            </a:r>
            <a:r>
              <a:rPr lang="fr-FR" sz="2200" i="1" dirty="0">
                <a:latin typeface="Avenir Book Oblique" panose="02000503020000020003" pitchFamily="2" charset="0"/>
                <a:sym typeface="Wingdings" pitchFamily="2" charset="2"/>
              </a:rPr>
              <a:t> </a:t>
            </a:r>
            <a:endParaRPr lang="fr-FR" sz="2200" i="1" dirty="0">
              <a:latin typeface="Avenir Book Oblique" panose="02000503020000020003" pitchFamily="2" charset="0"/>
            </a:endParaRPr>
          </a:p>
        </p:txBody>
      </p:sp>
    </p:spTree>
    <p:extLst>
      <p:ext uri="{BB962C8B-B14F-4D97-AF65-F5344CB8AC3E}">
        <p14:creationId xmlns:p14="http://schemas.microsoft.com/office/powerpoint/2010/main" val="148844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2415035-96CB-1242-8781-578A49C13097}"/>
              </a:ext>
            </a:extLst>
          </p:cNvPr>
          <p:cNvSpPr txBox="1"/>
          <p:nvPr/>
        </p:nvSpPr>
        <p:spPr>
          <a:xfrm>
            <a:off x="760311" y="5457747"/>
            <a:ext cx="10678649" cy="830997"/>
          </a:xfrm>
          <a:prstGeom prst="rect">
            <a:avLst/>
          </a:prstGeom>
          <a:noFill/>
        </p:spPr>
        <p:txBody>
          <a:bodyPr wrap="square" rtlCol="0">
            <a:spAutoFit/>
          </a:bodyPr>
          <a:lstStyle/>
          <a:p>
            <a:pPr algn="r"/>
            <a:r>
              <a:rPr lang="fr-FR" sz="2400" b="1" i="1" dirty="0">
                <a:solidFill>
                  <a:schemeClr val="tx1">
                    <a:lumMod val="50000"/>
                    <a:lumOff val="50000"/>
                  </a:schemeClr>
                </a:solidFill>
                <a:latin typeface="Avenir Heavy Oblique" panose="02000503020000020003" pitchFamily="2" charset="0"/>
              </a:rPr>
              <a:t>Face à l’urgence, sans remettre en question les perspectives initiales, réorienter les activités et les projets et accélérer des processus en cours</a:t>
            </a:r>
          </a:p>
        </p:txBody>
      </p:sp>
      <p:sp>
        <p:nvSpPr>
          <p:cNvPr id="9" name="ZoneTexte 8">
            <a:extLst>
              <a:ext uri="{FF2B5EF4-FFF2-40B4-BE49-F238E27FC236}">
                <a16:creationId xmlns:a16="http://schemas.microsoft.com/office/drawing/2014/main" id="{7F483838-D075-1446-AB15-14DCBA5140FB}"/>
              </a:ext>
            </a:extLst>
          </p:cNvPr>
          <p:cNvSpPr txBox="1"/>
          <p:nvPr/>
        </p:nvSpPr>
        <p:spPr>
          <a:xfrm>
            <a:off x="355234" y="1622126"/>
            <a:ext cx="11284914" cy="3365024"/>
          </a:xfrm>
          <a:prstGeom prst="rect">
            <a:avLst/>
          </a:prstGeom>
          <a:noFill/>
        </p:spPr>
        <p:txBody>
          <a:bodyPr wrap="square" rtlCol="0">
            <a:spAutoFit/>
          </a:bodyPr>
          <a:lstStyle/>
          <a:p>
            <a:pPr marL="342900" lvl="0" indent="-342900">
              <a:spcAft>
                <a:spcPts val="2200"/>
              </a:spcAft>
              <a:buFont typeface="Wingdings" pitchFamily="2" charset="2"/>
              <a:buChar char="ü"/>
            </a:pPr>
            <a:r>
              <a:rPr lang="fr-FR" sz="2200" b="1" dirty="0">
                <a:latin typeface="Avenir Heavy" panose="02000503020000020003" pitchFamily="2" charset="0"/>
              </a:rPr>
              <a:t>information</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le </a:t>
            </a:r>
            <a:r>
              <a:rPr lang="fr-FR" sz="2200" b="1" i="1" dirty="0">
                <a:solidFill>
                  <a:srgbClr val="FF40FF"/>
                </a:solidFill>
                <a:latin typeface="Avenir Heavy Oblique" panose="02000503020000020003" pitchFamily="2" charset="0"/>
                <a:sym typeface="Wingdings" pitchFamily="2" charset="2"/>
              </a:rPr>
              <a:t>portail ACC-ASTRAC Covid-19</a:t>
            </a:r>
            <a:r>
              <a:rPr lang="fr-FR" sz="2200" b="1" i="1" dirty="0">
                <a:solidFill>
                  <a:srgbClr val="FF40FF"/>
                </a:solidFill>
                <a:latin typeface="Avenir Book Oblique" panose="02000503020000020003" pitchFamily="2" charset="0"/>
                <a:sym typeface="Wingdings" pitchFamily="2" charset="2"/>
              </a:rPr>
              <a:t>: </a:t>
            </a:r>
            <a:r>
              <a:rPr lang="fr-FR" sz="2200" i="1" dirty="0">
                <a:solidFill>
                  <a:srgbClr val="FF40FF"/>
                </a:solidFill>
                <a:latin typeface="Avenir Book Oblique" panose="02000503020000020003" pitchFamily="2" charset="0"/>
                <a:sym typeface="Wingdings" pitchFamily="2" charset="2"/>
              </a:rPr>
              <a:t>une première expérience pour mettre en place une stratégie de communication coordonnée</a:t>
            </a:r>
            <a:endParaRPr lang="fr-FR" sz="2200" i="1" dirty="0">
              <a:solidFill>
                <a:srgbClr val="FF40FF"/>
              </a:solidFill>
              <a:latin typeface="Avenir Book Oblique" panose="02000503020000020003" pitchFamily="2" charset="0"/>
            </a:endParaRPr>
          </a:p>
          <a:p>
            <a:pPr marL="342900" lvl="0" indent="-342900">
              <a:spcAft>
                <a:spcPts val="2200"/>
              </a:spcAft>
              <a:buFont typeface="Wingdings" pitchFamily="2" charset="2"/>
              <a:buChar char="ü"/>
            </a:pPr>
            <a:r>
              <a:rPr lang="fr-FR" sz="2200" b="1" dirty="0">
                <a:latin typeface="Avenir Heavy" panose="02000503020000020003" pitchFamily="2" charset="0"/>
              </a:rPr>
              <a:t>promotion, représentation, défense</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a:t>
            </a:r>
            <a:r>
              <a:rPr lang="fr-FR" sz="2200" b="1" i="1" dirty="0">
                <a:solidFill>
                  <a:srgbClr val="FF40FF"/>
                </a:solidFill>
                <a:latin typeface="Avenir Heavy Oblique" panose="02000503020000020003" pitchFamily="2" charset="0"/>
                <a:sym typeface="Wingdings" pitchFamily="2" charset="2"/>
              </a:rPr>
              <a:t>solidarité</a:t>
            </a:r>
            <a:r>
              <a:rPr lang="fr-FR" sz="2200" i="1" dirty="0">
                <a:solidFill>
                  <a:srgbClr val="FF40FF"/>
                </a:solidFill>
                <a:latin typeface="Avenir Book Oblique" panose="02000503020000020003" pitchFamily="2" charset="0"/>
                <a:sym typeface="Wingdings" pitchFamily="2" charset="2"/>
              </a:rPr>
              <a:t> entre les acteurs de la culture: faire </a:t>
            </a:r>
            <a:r>
              <a:rPr lang="fr-FR" sz="2200" b="1" i="1" dirty="0">
                <a:solidFill>
                  <a:srgbClr val="FF40FF"/>
                </a:solidFill>
                <a:latin typeface="Avenir Heavy Oblique" panose="02000503020000020003" pitchFamily="2" charset="0"/>
                <a:sym typeface="Wingdings" pitchFamily="2" charset="2"/>
              </a:rPr>
              <a:t>front commun</a:t>
            </a:r>
            <a:br>
              <a:rPr lang="fr-FR" sz="2200" i="1" dirty="0">
                <a:solidFill>
                  <a:srgbClr val="FF40FF"/>
                </a:solidFill>
                <a:latin typeface="Avenir Book Oblique" panose="02000503020000020003" pitchFamily="2" charset="0"/>
                <a:sym typeface="Wingdings" pitchFamily="2" charset="2"/>
              </a:rPr>
            </a:br>
            <a:r>
              <a:rPr lang="fr-FR" sz="2200" i="1" dirty="0">
                <a:solidFill>
                  <a:srgbClr val="FF40FF"/>
                </a:solidFill>
                <a:latin typeface="Avenir Book Oblique" panose="02000503020000020003" pitchFamily="2" charset="0"/>
                <a:sym typeface="Wingdings" pitchFamily="2" charset="2"/>
              </a:rPr>
              <a:t> CC: initiatives ACC-ASTRAC + </a:t>
            </a:r>
            <a:r>
              <a:rPr lang="fr-FR" sz="2200" i="1" dirty="0" err="1">
                <a:solidFill>
                  <a:srgbClr val="FF40FF"/>
                </a:solidFill>
                <a:latin typeface="Avenir Book Oblique" panose="02000503020000020003" pitchFamily="2" charset="0"/>
                <a:sym typeface="Wingdings" pitchFamily="2" charset="2"/>
              </a:rPr>
              <a:t>AssProPro</a:t>
            </a:r>
            <a:r>
              <a:rPr lang="fr-FR" sz="2200" i="1" dirty="0">
                <a:solidFill>
                  <a:srgbClr val="FF40FF"/>
                </a:solidFill>
                <a:latin typeface="Avenir Book Oblique" panose="02000503020000020003" pitchFamily="2" charset="0"/>
                <a:sym typeface="Wingdings" pitchFamily="2" charset="2"/>
              </a:rPr>
              <a:t> : impacts de la crise + lobbying</a:t>
            </a:r>
            <a:endParaRPr lang="fr-FR" sz="2200" i="1" dirty="0">
              <a:solidFill>
                <a:srgbClr val="FF40FF"/>
              </a:solidFill>
              <a:latin typeface="Avenir Book Oblique" panose="02000503020000020003" pitchFamily="2" charset="0"/>
            </a:endParaRPr>
          </a:p>
          <a:p>
            <a:pPr marL="342900" lvl="0" indent="-342900">
              <a:spcAft>
                <a:spcPts val="600"/>
              </a:spcAft>
              <a:buFont typeface="Wingdings" pitchFamily="2" charset="2"/>
              <a:buChar char="ü"/>
            </a:pPr>
            <a:r>
              <a:rPr lang="fr-FR" sz="2200" b="1" dirty="0">
                <a:latin typeface="Avenir Heavy" panose="02000503020000020003" pitchFamily="2" charset="0"/>
              </a:rPr>
              <a:t>projet fédératif commun ACC-ASTRAC</a:t>
            </a:r>
            <a:br>
              <a:rPr lang="fr-FR" sz="2200" b="1" dirty="0">
                <a:latin typeface="Avenir Heavy" panose="02000503020000020003" pitchFamily="2" charset="0"/>
              </a:rPr>
            </a:br>
            <a:r>
              <a:rPr lang="fr-FR" sz="2200" i="1" dirty="0">
                <a:solidFill>
                  <a:srgbClr val="FF40FF"/>
                </a:solidFill>
                <a:latin typeface="Avenir Book Oblique" panose="02000503020000020003" pitchFamily="2" charset="0"/>
                <a:sym typeface="Wingdings" pitchFamily="2" charset="2"/>
              </a:rPr>
              <a:t> </a:t>
            </a:r>
            <a:r>
              <a:rPr lang="fr-FR" sz="2200" b="1" i="1" dirty="0">
                <a:solidFill>
                  <a:srgbClr val="FF40FF"/>
                </a:solidFill>
                <a:latin typeface="Avenir Heavy Oblique" panose="02000503020000020003" pitchFamily="2" charset="0"/>
                <a:sym typeface="Wingdings" pitchFamily="2" charset="2"/>
              </a:rPr>
              <a:t>accélération du rapprochement en cours</a:t>
            </a:r>
            <a:r>
              <a:rPr lang="fr-FR" sz="2200" i="1" dirty="0">
                <a:solidFill>
                  <a:srgbClr val="FF40FF"/>
                </a:solidFill>
                <a:latin typeface="Avenir Book Oblique" panose="02000503020000020003" pitchFamily="2" charset="0"/>
                <a:sym typeface="Wingdings" pitchFamily="2" charset="2"/>
              </a:rPr>
              <a:t>: expériences probantes!</a:t>
            </a:r>
            <a:endParaRPr lang="fr-FR" sz="2200" i="1" dirty="0">
              <a:solidFill>
                <a:srgbClr val="FF40FF"/>
              </a:solidFill>
              <a:latin typeface="Avenir Book Oblique" panose="02000503020000020003" pitchFamily="2" charset="0"/>
            </a:endParaRPr>
          </a:p>
        </p:txBody>
      </p:sp>
      <p:sp>
        <p:nvSpPr>
          <p:cNvPr id="14" name="Titre 1">
            <a:extLst>
              <a:ext uri="{FF2B5EF4-FFF2-40B4-BE49-F238E27FC236}">
                <a16:creationId xmlns:a16="http://schemas.microsoft.com/office/drawing/2014/main" id="{F525BF3A-61D2-E047-89A2-BE38F77CF03C}"/>
              </a:ext>
            </a:extLst>
          </p:cNvPr>
          <p:cNvSpPr>
            <a:spLocks noGrp="1"/>
          </p:cNvSpPr>
          <p:nvPr>
            <p:ph type="title"/>
          </p:nvPr>
        </p:nvSpPr>
        <p:spPr>
          <a:xfrm>
            <a:off x="581021" y="342901"/>
            <a:ext cx="10515600" cy="1119186"/>
          </a:xfrm>
        </p:spPr>
        <p:txBody>
          <a:bodyPr>
            <a:normAutofit/>
          </a:bodyPr>
          <a:lstStyle/>
          <a:p>
            <a:pPr algn="ctr"/>
            <a:r>
              <a:rPr lang="fr-FR" sz="2800" b="1" dirty="0">
                <a:latin typeface="Avenir Heavy" panose="02000503020000020003" pitchFamily="2" charset="0"/>
              </a:rPr>
              <a:t>Perspectives 2020: se réinventer dans la continuité</a:t>
            </a:r>
          </a:p>
        </p:txBody>
      </p:sp>
    </p:spTree>
    <p:extLst>
      <p:ext uri="{BB962C8B-B14F-4D97-AF65-F5344CB8AC3E}">
        <p14:creationId xmlns:p14="http://schemas.microsoft.com/office/powerpoint/2010/main" val="74672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3062224"/>
            <a:ext cx="8810625" cy="1195450"/>
          </a:xfrm>
          <a:solidFill>
            <a:srgbClr val="FF74EE"/>
          </a:solidFill>
        </p:spPr>
        <p:txBody>
          <a:bodyPr>
            <a:normAutofit/>
          </a:bodyPr>
          <a:lstStyle/>
          <a:p>
            <a:r>
              <a:rPr lang="fr-FR" sz="5000" b="1" dirty="0">
                <a:latin typeface="Avenir Heavy" panose="02000503020000020003" pitchFamily="2" charset="0"/>
              </a:rPr>
              <a:t>BUDGET 2020</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32018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7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3062224"/>
            <a:ext cx="8810625" cy="1195450"/>
          </a:xfrm>
          <a:solidFill>
            <a:srgbClr val="FF74EE"/>
          </a:solidFill>
        </p:spPr>
        <p:txBody>
          <a:bodyPr>
            <a:normAutofit/>
          </a:bodyPr>
          <a:lstStyle/>
          <a:p>
            <a:r>
              <a:rPr lang="fr-FR" sz="5000" b="1" dirty="0">
                <a:latin typeface="Avenir Heavy" panose="02000503020000020003" pitchFamily="2" charset="0"/>
              </a:rPr>
              <a:t>RENOUVELLEMENT DU CA</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32018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16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3333A8-BEA0-B844-8E60-7FDDFE2656C1}"/>
              </a:ext>
            </a:extLst>
          </p:cNvPr>
          <p:cNvSpPr txBox="1"/>
          <p:nvPr/>
        </p:nvSpPr>
        <p:spPr>
          <a:xfrm>
            <a:off x="7356725" y="913478"/>
            <a:ext cx="3926971" cy="1908215"/>
          </a:xfrm>
          <a:prstGeom prst="rect">
            <a:avLst/>
          </a:prstGeom>
          <a:noFill/>
        </p:spPr>
        <p:txBody>
          <a:bodyPr wrap="square" rtlCol="0">
            <a:spAutoFit/>
          </a:bodyPr>
          <a:lstStyle/>
          <a:p>
            <a:pPr algn="ctr">
              <a:spcAft>
                <a:spcPts val="400"/>
              </a:spcAft>
            </a:pPr>
            <a:r>
              <a:rPr lang="fr-FR" b="1" dirty="0">
                <a:latin typeface="Avenir Heavy" panose="02000503020000020003" pitchFamily="2" charset="0"/>
              </a:rPr>
              <a:t>Administrateurs qui représentent leur candidature:</a:t>
            </a:r>
          </a:p>
          <a:p>
            <a:pPr marL="285750" indent="-285750">
              <a:spcAft>
                <a:spcPts val="400"/>
              </a:spcAft>
              <a:buFontTx/>
              <a:buChar char="-"/>
            </a:pPr>
            <a:r>
              <a:rPr lang="fr-FR" dirty="0">
                <a:latin typeface="Avenir Roman" panose="02000503020000020003" pitchFamily="2" charset="0"/>
              </a:rPr>
              <a:t>Valérie </a:t>
            </a:r>
            <a:r>
              <a:rPr lang="fr-FR" dirty="0" err="1">
                <a:latin typeface="Avenir Roman" panose="02000503020000020003" pitchFamily="2" charset="0"/>
              </a:rPr>
              <a:t>Lossignol</a:t>
            </a:r>
            <a:r>
              <a:rPr lang="fr-FR" dirty="0">
                <a:latin typeface="Avenir Roman" panose="02000503020000020003" pitchFamily="2" charset="0"/>
              </a:rPr>
              <a:t> (Central)</a:t>
            </a:r>
          </a:p>
          <a:p>
            <a:pPr marL="285750" indent="-285750">
              <a:spcAft>
                <a:spcPts val="400"/>
              </a:spcAft>
              <a:buFontTx/>
              <a:buChar char="-"/>
            </a:pPr>
            <a:r>
              <a:rPr lang="fr-FR" dirty="0">
                <a:latin typeface="Avenir Roman" panose="02000503020000020003" pitchFamily="2" charset="0"/>
              </a:rPr>
              <a:t>Bernard Michel (CC Fosses-la-Ville)</a:t>
            </a:r>
          </a:p>
          <a:p>
            <a:pPr marL="285750" indent="-285750">
              <a:spcAft>
                <a:spcPts val="400"/>
              </a:spcAft>
              <a:buFontTx/>
              <a:buChar char="-"/>
            </a:pPr>
            <a:r>
              <a:rPr lang="fr-FR" dirty="0">
                <a:latin typeface="Avenir Roman" panose="02000503020000020003" pitchFamily="2" charset="0"/>
              </a:rPr>
              <a:t>Maud Mallet (CC Mouscron)</a:t>
            </a:r>
          </a:p>
        </p:txBody>
      </p:sp>
      <p:sp>
        <p:nvSpPr>
          <p:cNvPr id="6" name="ZoneTexte 5">
            <a:extLst>
              <a:ext uri="{FF2B5EF4-FFF2-40B4-BE49-F238E27FC236}">
                <a16:creationId xmlns:a16="http://schemas.microsoft.com/office/drawing/2014/main" id="{ECCDB4D6-0933-3E49-9C5D-7C543DACC377}"/>
              </a:ext>
            </a:extLst>
          </p:cNvPr>
          <p:cNvSpPr txBox="1"/>
          <p:nvPr/>
        </p:nvSpPr>
        <p:spPr>
          <a:xfrm>
            <a:off x="7762687" y="3070049"/>
            <a:ext cx="3452811" cy="2462213"/>
          </a:xfrm>
          <a:prstGeom prst="rect">
            <a:avLst/>
          </a:prstGeom>
          <a:solidFill>
            <a:srgbClr val="FF74EE"/>
          </a:solidFill>
        </p:spPr>
        <p:txBody>
          <a:bodyPr wrap="square" rtlCol="0">
            <a:spAutoFit/>
          </a:bodyPr>
          <a:lstStyle/>
          <a:p>
            <a:pPr lvl="0" algn="ctr">
              <a:spcAft>
                <a:spcPts val="400"/>
              </a:spcAft>
            </a:pPr>
            <a:r>
              <a:rPr lang="fr-FR" b="1" dirty="0">
                <a:latin typeface="Avenir Heavy" panose="02000503020000020003" pitchFamily="2" charset="0"/>
              </a:rPr>
              <a:t>Nouvelles candidatures:</a:t>
            </a:r>
          </a:p>
          <a:p>
            <a:pPr marL="285750" lvl="0" indent="-285750">
              <a:spcAft>
                <a:spcPts val="400"/>
              </a:spcAft>
              <a:buFontTx/>
              <a:buChar char="-"/>
            </a:pPr>
            <a:r>
              <a:rPr lang="fr-FR" dirty="0">
                <a:latin typeface="Avenir Roman" panose="02000503020000020003" pitchFamily="2" charset="0"/>
              </a:rPr>
              <a:t>Manon </a:t>
            </a:r>
            <a:r>
              <a:rPr lang="fr-FR" dirty="0" err="1">
                <a:latin typeface="Avenir Roman" panose="02000503020000020003" pitchFamily="2" charset="0"/>
              </a:rPr>
              <a:t>Istasse</a:t>
            </a:r>
            <a:r>
              <a:rPr lang="fr-FR" dirty="0">
                <a:latin typeface="Avenir Roman" panose="02000503020000020003" pitchFamily="2" charset="0"/>
              </a:rPr>
              <a:t> (Eden, Centre culturel de Charleroi)</a:t>
            </a:r>
          </a:p>
          <a:p>
            <a:pPr marL="285750" lvl="0" indent="-285750">
              <a:spcAft>
                <a:spcPts val="400"/>
              </a:spcAft>
              <a:buFontTx/>
              <a:buChar char="-"/>
            </a:pPr>
            <a:r>
              <a:rPr lang="fr-FR" dirty="0">
                <a:latin typeface="Avenir Roman" panose="02000503020000020003" pitchFamily="2" charset="0"/>
              </a:rPr>
              <a:t>Stéphane Jacob (La Vénerie, Centre culturel de Watermael-Boitsfort)</a:t>
            </a:r>
          </a:p>
          <a:p>
            <a:pPr marL="285750" lvl="0" indent="-285750">
              <a:spcAft>
                <a:spcPts val="400"/>
              </a:spcAft>
              <a:buFontTx/>
              <a:buChar char="-"/>
            </a:pPr>
            <a:r>
              <a:rPr lang="fr-FR" dirty="0">
                <a:latin typeface="Avenir Roman" panose="02000503020000020003" pitchFamily="2" charset="0"/>
              </a:rPr>
              <a:t>Adeline </a:t>
            </a:r>
            <a:r>
              <a:rPr lang="fr-FR" dirty="0" err="1">
                <a:latin typeface="Avenir Roman" panose="02000503020000020003" pitchFamily="2" charset="0"/>
              </a:rPr>
              <a:t>Degraux</a:t>
            </a:r>
            <a:r>
              <a:rPr lang="fr-FR" dirty="0">
                <a:latin typeface="Avenir Roman" panose="02000503020000020003" pitchFamily="2" charset="0"/>
              </a:rPr>
              <a:t> (Centre culturel de Gerpinnes)</a:t>
            </a:r>
          </a:p>
        </p:txBody>
      </p:sp>
      <p:sp>
        <p:nvSpPr>
          <p:cNvPr id="9" name="ZoneTexte 8">
            <a:extLst>
              <a:ext uri="{FF2B5EF4-FFF2-40B4-BE49-F238E27FC236}">
                <a16:creationId xmlns:a16="http://schemas.microsoft.com/office/drawing/2014/main" id="{CC5C8F38-1460-3F4C-A5AA-8BBF33434FE2}"/>
              </a:ext>
            </a:extLst>
          </p:cNvPr>
          <p:cNvSpPr txBox="1"/>
          <p:nvPr/>
        </p:nvSpPr>
        <p:spPr>
          <a:xfrm>
            <a:off x="560776" y="6033772"/>
            <a:ext cx="9624814" cy="369332"/>
          </a:xfrm>
          <a:prstGeom prst="rect">
            <a:avLst/>
          </a:prstGeom>
          <a:noFill/>
        </p:spPr>
        <p:txBody>
          <a:bodyPr wrap="none" rtlCol="0">
            <a:spAutoFit/>
          </a:bodyPr>
          <a:lstStyle/>
          <a:p>
            <a:r>
              <a:rPr lang="fr-FR" b="1" i="1" dirty="0">
                <a:latin typeface="Avenir Heavy Oblique" panose="02000503020000020003" pitchFamily="2" charset="0"/>
              </a:rPr>
              <a:t>Merci à Etienne </a:t>
            </a:r>
            <a:r>
              <a:rPr lang="fr-FR" b="1" i="1" dirty="0" err="1">
                <a:latin typeface="Avenir Heavy Oblique" panose="02000503020000020003" pitchFamily="2" charset="0"/>
              </a:rPr>
              <a:t>Pévenasse</a:t>
            </a:r>
            <a:r>
              <a:rPr lang="fr-FR" b="1" i="1" dirty="0">
                <a:latin typeface="Avenir Heavy Oblique" panose="02000503020000020003" pitchFamily="2" charset="0"/>
              </a:rPr>
              <a:t> et à Jean-Luc </a:t>
            </a:r>
            <a:r>
              <a:rPr lang="fr-FR" b="1" i="1" dirty="0" err="1">
                <a:latin typeface="Avenir Heavy Oblique" panose="02000503020000020003" pitchFamily="2" charset="0"/>
              </a:rPr>
              <a:t>Gustin</a:t>
            </a:r>
            <a:r>
              <a:rPr lang="fr-FR" b="1" i="1" dirty="0">
                <a:latin typeface="Avenir Heavy Oblique" panose="02000503020000020003" pitchFamily="2" charset="0"/>
              </a:rPr>
              <a:t> pour toutes ces années d’engagement!</a:t>
            </a:r>
          </a:p>
        </p:txBody>
      </p:sp>
      <p:pic>
        <p:nvPicPr>
          <p:cNvPr id="13" name="Espace réservé du contenu 9">
            <a:extLst>
              <a:ext uri="{FF2B5EF4-FFF2-40B4-BE49-F238E27FC236}">
                <a16:creationId xmlns:a16="http://schemas.microsoft.com/office/drawing/2014/main" id="{FC7C5BD3-39D1-264B-91C4-D643A8339382}"/>
              </a:ext>
            </a:extLst>
          </p:cNvPr>
          <p:cNvPicPr>
            <a:picLocks noChangeAspect="1"/>
          </p:cNvPicPr>
          <p:nvPr/>
        </p:nvPicPr>
        <p:blipFill rotWithShape="1">
          <a:blip r:embed="rId3"/>
          <a:srcRect l="5353" t="4175" b="47853"/>
          <a:stretch/>
        </p:blipFill>
        <p:spPr>
          <a:xfrm>
            <a:off x="41748" y="466167"/>
            <a:ext cx="7139170" cy="5181562"/>
          </a:xfrm>
          <a:prstGeom prst="rect">
            <a:avLst/>
          </a:prstGeom>
        </p:spPr>
      </p:pic>
    </p:spTree>
    <p:extLst>
      <p:ext uri="{BB962C8B-B14F-4D97-AF65-F5344CB8AC3E}">
        <p14:creationId xmlns:p14="http://schemas.microsoft.com/office/powerpoint/2010/main" val="423960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2545976"/>
            <a:ext cx="8810625" cy="1711698"/>
          </a:xfrm>
          <a:solidFill>
            <a:srgbClr val="FF74EE"/>
          </a:solidFill>
        </p:spPr>
        <p:txBody>
          <a:bodyPr>
            <a:noAutofit/>
          </a:bodyPr>
          <a:lstStyle/>
          <a:p>
            <a:r>
              <a:rPr lang="fr-FR" sz="4200" b="1" dirty="0">
                <a:latin typeface="Avenir Heavy" panose="02000503020000020003" pitchFamily="2" charset="0"/>
              </a:rPr>
              <a:t>MODIFICATION DES STATUTS DE L ’ASBL ASTRAC</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320189"/>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6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1857374" y="1703641"/>
            <a:ext cx="8810625" cy="2700337"/>
          </a:xfrm>
          <a:solidFill>
            <a:srgbClr val="FF74EE"/>
          </a:solidFill>
        </p:spPr>
        <p:txBody>
          <a:bodyPr anchor="ctr">
            <a:normAutofit/>
          </a:bodyPr>
          <a:lstStyle/>
          <a:p>
            <a:r>
              <a:rPr lang="fr-FR" sz="5000" b="1" dirty="0">
                <a:latin typeface="Avenir Heavy" panose="02000503020000020003" pitchFamily="2" charset="0"/>
              </a:rPr>
              <a:t>RAPPORT D’ACTIVITÉS</a:t>
            </a:r>
            <a:br>
              <a:rPr lang="fr-FR" sz="5000" b="1" dirty="0">
                <a:latin typeface="Avenir Heavy" panose="02000503020000020003" pitchFamily="2" charset="0"/>
              </a:rPr>
            </a:br>
            <a:r>
              <a:rPr lang="fr-FR" sz="5000" b="1" dirty="0">
                <a:latin typeface="Avenir Heavy" panose="02000503020000020003" pitchFamily="2" charset="0"/>
              </a:rPr>
              <a:t>2019</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9">
            <a:extLst>
              <a:ext uri="{FF2B5EF4-FFF2-40B4-BE49-F238E27FC236}">
                <a16:creationId xmlns:a16="http://schemas.microsoft.com/office/drawing/2014/main" id="{954FA92C-973B-3749-9B74-35FC5BD9DB97}"/>
              </a:ext>
            </a:extLst>
          </p:cNvPr>
          <p:cNvSpPr>
            <a:spLocks noChangeArrowheads="1"/>
          </p:cNvSpPr>
          <p:nvPr/>
        </p:nvSpPr>
        <p:spPr bwMode="auto">
          <a:xfrm>
            <a:off x="4507412" y="5799400"/>
            <a:ext cx="361990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R</a:t>
            </a: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l Tarikh" pitchFamily="2" charset="-78"/>
              </a:rPr>
              <a:t>é</a:t>
            </a:r>
            <a:r>
              <a:rPr kumimoji="0" lang="fr-FR" altLang="fr-FR" sz="1100" b="1" i="0" u="none" strike="noStrike" cap="none" normalizeH="0" baseline="0" dirty="0">
                <a:ln>
                  <a:noFill/>
                </a:ln>
                <a:solidFill>
                  <a:schemeClr val="tx1"/>
                </a:solidFill>
                <a:effectLst/>
                <a:latin typeface="Avenir Heavy" panose="02000503020000020003" pitchFamily="2" charset="0"/>
                <a:ea typeface="Calibri" panose="020F0502020204030204" pitchFamily="34" charset="0"/>
                <a:cs typeface="Al Tarikh" pitchFamily="2" charset="-78"/>
              </a:rPr>
              <a:t>seau des professionnels en Centres culturels, </a:t>
            </a:r>
            <a:r>
              <a:rPr kumimoji="0" lang="fr-FR" altLang="fr-FR" sz="1100" b="1" i="0" u="none" strike="noStrike" cap="none" normalizeH="0" baseline="0" dirty="0" err="1">
                <a:ln>
                  <a:noFill/>
                </a:ln>
                <a:solidFill>
                  <a:schemeClr val="tx1"/>
                </a:solidFill>
                <a:effectLst/>
                <a:latin typeface="Avenir Heavy" panose="02000503020000020003" pitchFamily="2" charset="0"/>
                <a:ea typeface="Calibri" panose="020F0502020204030204" pitchFamily="34" charset="0"/>
                <a:cs typeface="Al Tarikh" pitchFamily="2" charset="-78"/>
              </a:rPr>
              <a:t>asbl</a:t>
            </a:r>
            <a:endParaRPr kumimoji="0" lang="fr-FR" altLang="fr-FR" sz="1100" b="0" i="0" u="none" strike="noStrike" cap="none" normalizeH="0" baseline="0" dirty="0">
              <a:ln>
                <a:noFill/>
              </a:ln>
              <a:solidFill>
                <a:schemeClr val="tx1"/>
              </a:solidFill>
              <a:effectLst/>
              <a:latin typeface="Arial" panose="020B0604020202020204" pitchFamily="34" charset="0"/>
            </a:endParaRPr>
          </a:p>
        </p:txBody>
      </p:sp>
      <p:pic>
        <p:nvPicPr>
          <p:cNvPr id="14" name="Image 4" descr="astrac détouré noir copie">
            <a:extLst>
              <a:ext uri="{FF2B5EF4-FFF2-40B4-BE49-F238E27FC236}">
                <a16:creationId xmlns:a16="http://schemas.microsoft.com/office/drawing/2014/main" id="{00650726-C7B2-5A48-8174-0355A331D32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2" y="5429917"/>
            <a:ext cx="1843787"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4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25968"/>
            <a:ext cx="10515600" cy="1119186"/>
          </a:xfrm>
        </p:spPr>
        <p:txBody>
          <a:bodyPr>
            <a:normAutofit/>
          </a:bodyPr>
          <a:lstStyle/>
          <a:p>
            <a:pPr algn="ctr"/>
            <a:r>
              <a:rPr lang="fr-FR" sz="2800" b="1" dirty="0">
                <a:latin typeface="Avenir Heavy" panose="02000503020000020003" pitchFamily="2" charset="0"/>
              </a:rPr>
              <a:t>Pourquoi modifier les statuts?</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914398" y="1451298"/>
            <a:ext cx="10515600" cy="4247317"/>
          </a:xfrm>
          <a:prstGeom prst="rect">
            <a:avLst/>
          </a:prstGeom>
          <a:noFill/>
        </p:spPr>
        <p:txBody>
          <a:bodyPr wrap="square" rtlCol="0">
            <a:spAutoFit/>
          </a:bodyPr>
          <a:lstStyle/>
          <a:p>
            <a:pPr marL="342900" indent="-342900">
              <a:spcAft>
                <a:spcPts val="1200"/>
              </a:spcAft>
              <a:buFont typeface="Wingdings" pitchFamily="2" charset="2"/>
              <a:buChar char="ü"/>
            </a:pPr>
            <a:r>
              <a:rPr lang="fr-FR" sz="2200" b="1" dirty="0">
                <a:solidFill>
                  <a:srgbClr val="FF40FF"/>
                </a:solidFill>
                <a:latin typeface="Avenir Heavy" panose="02000503020000020003" pitchFamily="2" charset="0"/>
                <a:sym typeface="Wingdings" pitchFamily="2" charset="2"/>
              </a:rPr>
              <a:t>clarifier </a:t>
            </a:r>
            <a:r>
              <a:rPr lang="fr-FR" sz="2200" b="1" dirty="0">
                <a:latin typeface="Avenir Heavy" panose="02000503020000020003" pitchFamily="2" charset="0"/>
                <a:sym typeface="Wingdings" pitchFamily="2" charset="2"/>
              </a:rPr>
              <a:t>les balises du fonctionnement interne </a:t>
            </a:r>
            <a:r>
              <a:rPr lang="fr-FR" sz="2200" dirty="0">
                <a:latin typeface="Avenir Book" panose="02000503020000020003" pitchFamily="2" charset="0"/>
                <a:sym typeface="Wingdings" pitchFamily="2" charset="2"/>
              </a:rPr>
              <a:t>et</a:t>
            </a:r>
            <a:r>
              <a:rPr lang="fr-FR" sz="2200" b="1" dirty="0">
                <a:latin typeface="Avenir Heavy" panose="02000503020000020003" pitchFamily="2" charset="0"/>
                <a:sym typeface="Wingdings" pitchFamily="2" charset="2"/>
              </a:rPr>
              <a:t> </a:t>
            </a:r>
            <a:r>
              <a:rPr lang="fr-FR" sz="2200" b="1" dirty="0">
                <a:solidFill>
                  <a:srgbClr val="FF40FF"/>
                </a:solidFill>
                <a:latin typeface="Avenir Heavy" panose="02000503020000020003" pitchFamily="2" charset="0"/>
                <a:sym typeface="Wingdings" pitchFamily="2" charset="2"/>
              </a:rPr>
              <a:t>simplifier </a:t>
            </a:r>
            <a:r>
              <a:rPr lang="fr-FR" sz="2200" b="1" dirty="0">
                <a:latin typeface="Avenir Heavy" panose="02000503020000020003" pitchFamily="2" charset="0"/>
                <a:sym typeface="Wingdings" pitchFamily="2" charset="2"/>
              </a:rPr>
              <a:t>notamment les </a:t>
            </a:r>
            <a:r>
              <a:rPr lang="fr-FR" sz="2200" b="1" dirty="0">
                <a:solidFill>
                  <a:srgbClr val="FF40FF"/>
                </a:solidFill>
                <a:latin typeface="Avenir Heavy" panose="02000503020000020003" pitchFamily="2" charset="0"/>
                <a:sym typeface="Wingdings" pitchFamily="2" charset="2"/>
              </a:rPr>
              <a:t>formes d’adhésion </a:t>
            </a:r>
            <a:r>
              <a:rPr lang="fr-FR" sz="2200" dirty="0">
                <a:latin typeface="Avenir Book" panose="02000503020000020003" pitchFamily="2" charset="0"/>
                <a:sym typeface="Wingdings" pitchFamily="2" charset="2"/>
              </a:rPr>
              <a:t>jusqu’à présent parfois peu lisibles</a:t>
            </a:r>
          </a:p>
          <a:p>
            <a:pPr>
              <a:spcAft>
                <a:spcPts val="1200"/>
              </a:spcAft>
            </a:pPr>
            <a:endParaRPr lang="fr-FR" sz="2200" b="1" dirty="0">
              <a:solidFill>
                <a:srgbClr val="FF40FF"/>
              </a:solidFill>
              <a:latin typeface="Avenir Heavy" panose="02000503020000020003" pitchFamily="2" charset="0"/>
              <a:sym typeface="Wingdings" pitchFamily="2" charset="2"/>
            </a:endParaRPr>
          </a:p>
          <a:p>
            <a:pPr marL="342900" indent="-342900">
              <a:buFont typeface="Wingdings" pitchFamily="2" charset="2"/>
              <a:buChar char="ü"/>
            </a:pPr>
            <a:r>
              <a:rPr lang="fr-FR" sz="2200" b="1" dirty="0">
                <a:solidFill>
                  <a:srgbClr val="FF40FF"/>
                </a:solidFill>
                <a:latin typeface="Avenir Heavy" panose="02000503020000020003" pitchFamily="2" charset="0"/>
                <a:sym typeface="Wingdings" pitchFamily="2" charset="2"/>
              </a:rPr>
              <a:t>Affirmer notre identité</a:t>
            </a:r>
          </a:p>
          <a:p>
            <a:pPr marL="1257300" lvl="2" indent="-342900">
              <a:buFont typeface="Arial" panose="020B0604020202020204" pitchFamily="34" charset="0"/>
              <a:buChar char="•"/>
            </a:pPr>
            <a:r>
              <a:rPr lang="fr-FR" sz="2200" b="1" dirty="0">
                <a:latin typeface="Avenir Heavy" panose="02000503020000020003" pitchFamily="2" charset="0"/>
                <a:sym typeface="Wingdings" pitchFamily="2" charset="2"/>
              </a:rPr>
              <a:t>associative </a:t>
            </a:r>
            <a:r>
              <a:rPr lang="fr-FR" sz="2200" b="1" dirty="0" err="1">
                <a:latin typeface="Avenir Heavy" panose="02000503020000020003" pitchFamily="2" charset="0"/>
                <a:sym typeface="Wingdings" pitchFamily="2" charset="2"/>
              </a:rPr>
              <a:t>non-marchande</a:t>
            </a:r>
            <a:endParaRPr lang="fr-FR" sz="2200" b="1" dirty="0">
              <a:latin typeface="Avenir Heavy" panose="02000503020000020003" pitchFamily="2" charset="0"/>
              <a:sym typeface="Wingdings" pitchFamily="2" charset="2"/>
            </a:endParaRPr>
          </a:p>
          <a:p>
            <a:pPr marL="1257300" lvl="2" indent="-342900">
              <a:spcAft>
                <a:spcPts val="1200"/>
              </a:spcAft>
              <a:buFont typeface="Arial" panose="020B0604020202020204" pitchFamily="34" charset="0"/>
              <a:buChar char="•"/>
            </a:pPr>
            <a:r>
              <a:rPr lang="fr-FR" sz="2200" b="1" dirty="0">
                <a:latin typeface="Avenir Book" panose="02000503020000020003" pitchFamily="2" charset="0"/>
                <a:sym typeface="Wingdings" pitchFamily="2" charset="2"/>
              </a:rPr>
              <a:t>en tant que </a:t>
            </a:r>
            <a:r>
              <a:rPr lang="fr-FR" sz="2200" b="1" dirty="0">
                <a:latin typeface="Avenir Heavy" panose="02000503020000020003" pitchFamily="2" charset="0"/>
                <a:sym typeface="Wingdings" pitchFamily="2" charset="2"/>
              </a:rPr>
              <a:t>« réseau des professionnels en Centres culturels »</a:t>
            </a:r>
          </a:p>
          <a:p>
            <a:pPr lvl="2">
              <a:spcAft>
                <a:spcPts val="1200"/>
              </a:spcAft>
            </a:pPr>
            <a:endParaRPr lang="fr-FR" sz="2200" b="1" dirty="0">
              <a:latin typeface="Avenir Heavy" panose="02000503020000020003" pitchFamily="2" charset="0"/>
              <a:sym typeface="Wingdings" pitchFamily="2" charset="2"/>
            </a:endParaRPr>
          </a:p>
          <a:p>
            <a:pPr marL="342900" indent="-342900">
              <a:spcAft>
                <a:spcPts val="1200"/>
              </a:spcAft>
              <a:buFont typeface="Wingdings" pitchFamily="2" charset="2"/>
              <a:buChar char="ü"/>
            </a:pPr>
            <a:r>
              <a:rPr lang="fr-FR" sz="2200" b="1" dirty="0">
                <a:solidFill>
                  <a:srgbClr val="FF40FF"/>
                </a:solidFill>
                <a:latin typeface="Avenir Heavy" panose="02000503020000020003" pitchFamily="2" charset="0"/>
                <a:sym typeface="Wingdings" pitchFamily="2" charset="2"/>
              </a:rPr>
              <a:t>actualiser, mettre en conformité </a:t>
            </a:r>
          </a:p>
          <a:p>
            <a:pPr marL="1257300" lvl="2" indent="-342900">
              <a:buFont typeface="Arial" panose="020B0604020202020204" pitchFamily="34" charset="0"/>
              <a:buChar char="•"/>
            </a:pPr>
            <a:r>
              <a:rPr lang="fr-FR" sz="2200" dirty="0">
                <a:latin typeface="Avenir Heavy" panose="02000503020000020003" pitchFamily="2" charset="0"/>
                <a:sym typeface="Wingdings" pitchFamily="2" charset="2"/>
              </a:rPr>
              <a:t>nouveau code des entreprises</a:t>
            </a:r>
            <a:endParaRPr lang="fr-FR" sz="2200" b="1" dirty="0">
              <a:latin typeface="Avenir Heavy" panose="02000503020000020003" pitchFamily="2" charset="0"/>
              <a:sym typeface="Wingdings" pitchFamily="2" charset="2"/>
            </a:endParaRPr>
          </a:p>
          <a:p>
            <a:pPr marL="1257300" lvl="2" indent="-342900">
              <a:spcAft>
                <a:spcPts val="1200"/>
              </a:spcAft>
              <a:buFont typeface="Arial" panose="020B0604020202020204" pitchFamily="34" charset="0"/>
              <a:buChar char="•"/>
            </a:pPr>
            <a:r>
              <a:rPr lang="fr-FR" sz="2200" dirty="0">
                <a:latin typeface="Avenir Book" panose="02000503020000020003" pitchFamily="2" charset="0"/>
                <a:sym typeface="Wingdings" pitchFamily="2" charset="2"/>
              </a:rPr>
              <a:t>référentiel du </a:t>
            </a:r>
            <a:r>
              <a:rPr lang="fr-FR" sz="2200" b="1" dirty="0">
                <a:latin typeface="Avenir Heavy" panose="02000503020000020003" pitchFamily="2" charset="0"/>
                <a:sym typeface="Wingdings" pitchFamily="2" charset="2"/>
              </a:rPr>
              <a:t>décret de 2013</a:t>
            </a:r>
          </a:p>
        </p:txBody>
      </p:sp>
    </p:spTree>
    <p:extLst>
      <p:ext uri="{BB962C8B-B14F-4D97-AF65-F5344CB8AC3E}">
        <p14:creationId xmlns:p14="http://schemas.microsoft.com/office/powerpoint/2010/main" val="233746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25968"/>
            <a:ext cx="10515600" cy="1119186"/>
          </a:xfrm>
        </p:spPr>
        <p:txBody>
          <a:bodyPr>
            <a:normAutofit/>
          </a:bodyPr>
          <a:lstStyle/>
          <a:p>
            <a:pPr algn="ctr"/>
            <a:r>
              <a:rPr lang="fr-FR" sz="2800" b="1" dirty="0">
                <a:latin typeface="Avenir Heavy" panose="02000503020000020003" pitchFamily="2" charset="0"/>
              </a:rPr>
              <a:t>Art. 3 – But, moyens</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914398" y="1451298"/>
            <a:ext cx="10515600" cy="4355038"/>
          </a:xfrm>
          <a:prstGeom prst="rect">
            <a:avLst/>
          </a:prstGeom>
          <a:noFill/>
        </p:spPr>
        <p:txBody>
          <a:bodyPr wrap="square" rtlCol="0">
            <a:spAutoFit/>
          </a:bodyPr>
          <a:lstStyle/>
          <a:p>
            <a:pPr>
              <a:spcAft>
                <a:spcPts val="600"/>
              </a:spcAft>
            </a:pPr>
            <a:r>
              <a:rPr lang="fr-FR" dirty="0">
                <a:latin typeface="Avenir Book" panose="02000503020000020003" pitchFamily="2" charset="0"/>
                <a:sym typeface="Wingdings" pitchFamily="2" charset="2"/>
              </a:rPr>
              <a:t>L'association a pour but d’animer un réseau de professionnels en Centres culturels de la Communauté française de Belgique et de soutenir, accompagner et défendre le travail de ces professionnels pour contribuer à un exercice plus effectif des droits culturels par tous.</a:t>
            </a:r>
          </a:p>
          <a:p>
            <a:pPr>
              <a:spcAft>
                <a:spcPts val="600"/>
              </a:spcAft>
            </a:pPr>
            <a:r>
              <a:rPr lang="fr-FR" dirty="0">
                <a:latin typeface="Avenir Book" panose="02000503020000020003" pitchFamily="2" charset="0"/>
                <a:sym typeface="Wingdings" pitchFamily="2" charset="2"/>
              </a:rPr>
              <a:t>À cette fin, l’ASTRAC</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soutient des dynamiques d’échange, de mise en commun et de collaboration dans les différents domaines qui, directement ou indirectement, sont en relation avec les pratiques professionnelles et avec l’action des Centres culturels ;</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organise la circulation de l'information, la réflexion partagée et l’émergence d’une parole collective entre les travailleurs des Centres culturels, tous métiers confondus ;</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défend les intérêts collectifs des professionnels en Centres culturels et les représente collectivement auprès des tiers ;</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cherche à se concerter avec les organisations syndicales et les associations représentatives des employeurs, ainsi qu’avec toute autre fédération ou organisation représentative du secteur culturel et notamment du secteur des Centres culturels de la Communauté française de Belgique.</a:t>
            </a:r>
          </a:p>
        </p:txBody>
      </p:sp>
      <p:sp>
        <p:nvSpPr>
          <p:cNvPr id="5" name="ZoneTexte 4">
            <a:extLst>
              <a:ext uri="{FF2B5EF4-FFF2-40B4-BE49-F238E27FC236}">
                <a16:creationId xmlns:a16="http://schemas.microsoft.com/office/drawing/2014/main" id="{000F6401-0EA3-F14B-9D67-316AF938A34D}"/>
              </a:ext>
            </a:extLst>
          </p:cNvPr>
          <p:cNvSpPr txBox="1"/>
          <p:nvPr/>
        </p:nvSpPr>
        <p:spPr>
          <a:xfrm rot="836291">
            <a:off x="8690013" y="732218"/>
            <a:ext cx="3178114" cy="400110"/>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Réaffirmer notre identité</a:t>
            </a:r>
            <a:endParaRPr lang="fr-FR" sz="2000" b="1" i="1" dirty="0">
              <a:latin typeface="Avenir Heavy Oblique" panose="02000503020000020003" pitchFamily="2" charset="0"/>
            </a:endParaRPr>
          </a:p>
        </p:txBody>
      </p:sp>
    </p:spTree>
    <p:extLst>
      <p:ext uri="{BB962C8B-B14F-4D97-AF65-F5344CB8AC3E}">
        <p14:creationId xmlns:p14="http://schemas.microsoft.com/office/powerpoint/2010/main" val="299550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832031" y="110815"/>
            <a:ext cx="10515600" cy="1119186"/>
          </a:xfrm>
        </p:spPr>
        <p:txBody>
          <a:bodyPr>
            <a:normAutofit/>
          </a:bodyPr>
          <a:lstStyle/>
          <a:p>
            <a:pPr algn="ctr"/>
            <a:r>
              <a:rPr lang="fr-FR" sz="2800" b="1" dirty="0">
                <a:latin typeface="Avenir Heavy" panose="02000503020000020003" pitchFamily="2" charset="0"/>
              </a:rPr>
              <a:t>Art. 4 – Objectif</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581021" y="1218216"/>
            <a:ext cx="11162744" cy="5770811"/>
          </a:xfrm>
          <a:prstGeom prst="rect">
            <a:avLst/>
          </a:prstGeom>
          <a:noFill/>
        </p:spPr>
        <p:txBody>
          <a:bodyPr wrap="square" rtlCol="0">
            <a:spAutoFit/>
          </a:bodyPr>
          <a:lstStyle/>
          <a:p>
            <a:pPr>
              <a:spcAft>
                <a:spcPts val="600"/>
              </a:spcAft>
            </a:pPr>
            <a:r>
              <a:rPr lang="fr-FR" dirty="0">
                <a:latin typeface="Avenir Book" panose="02000503020000020003" pitchFamily="2" charset="0"/>
                <a:sym typeface="Wingdings" pitchFamily="2" charset="2"/>
              </a:rPr>
              <a:t>Les principales activités récurrentes que l’association entend réaliser sont :</a:t>
            </a:r>
          </a:p>
          <a:p>
            <a:pPr>
              <a:spcAft>
                <a:spcPts val="600"/>
              </a:spcAft>
            </a:pPr>
            <a:r>
              <a:rPr lang="fr-FR" dirty="0">
                <a:latin typeface="Avenir Book" panose="02000503020000020003" pitchFamily="2" charset="0"/>
                <a:sym typeface="Wingdings" pitchFamily="2" charset="2"/>
              </a:rPr>
              <a:t>l’organisation de rencontres professionnelles,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le développement de services d’information pour les professionnels en Centres culturels et leurs interlocuteurs,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l’édition d’une Carte professionnelle,</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la conception de dispositifs et d’outils d’accompagnement des professionnels et équipes des Centres culturels,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la réalisation d’outils de communication et de promotion des Centres culturels, de leur action, et de leurs métiers,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la participation à des groupes de travail, commissions d’avis, jurys, et d’autres initiatives de réflexion et de recherche qui s’intéressent aux Centres culturels et à leurs pratiques professionnelles,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la participation à des organes de concertation et de consultation associant des décideurs politiques et/ou des acteurs de la société civile dans le cadre de la préparation des prises de décisions politiques, en matière des Centres culturels notamment.</a:t>
            </a:r>
          </a:p>
          <a:p>
            <a:pPr>
              <a:spcAft>
                <a:spcPts val="600"/>
              </a:spcAft>
            </a:pPr>
            <a:r>
              <a:rPr lang="fr-FR" dirty="0">
                <a:latin typeface="Avenir Book" panose="02000503020000020003" pitchFamily="2" charset="0"/>
                <a:sym typeface="Wingdings" pitchFamily="2" charset="2"/>
              </a:rPr>
              <a:t>L’association peut accorder son aide, sa collaboration et/ou sa participation, par tout moyen, à des organisations poursuivant les mêmes buts que les siens ou dont l’activité peut contribuer à la réalisation de ceux-ci.</a:t>
            </a:r>
          </a:p>
          <a:p>
            <a:pPr>
              <a:spcAft>
                <a:spcPts val="600"/>
              </a:spcAft>
            </a:pPr>
            <a:endParaRPr lang="fr-FR" dirty="0">
              <a:latin typeface="Avenir Book" panose="02000503020000020003" pitchFamily="2" charset="0"/>
              <a:sym typeface="Wingdings" pitchFamily="2" charset="2"/>
            </a:endParaRPr>
          </a:p>
        </p:txBody>
      </p:sp>
      <p:sp>
        <p:nvSpPr>
          <p:cNvPr id="4" name="ZoneTexte 3">
            <a:extLst>
              <a:ext uri="{FF2B5EF4-FFF2-40B4-BE49-F238E27FC236}">
                <a16:creationId xmlns:a16="http://schemas.microsoft.com/office/drawing/2014/main" id="{8B242290-741C-8243-8400-7128459EC67C}"/>
              </a:ext>
            </a:extLst>
          </p:cNvPr>
          <p:cNvSpPr txBox="1"/>
          <p:nvPr/>
        </p:nvSpPr>
        <p:spPr>
          <a:xfrm rot="836291">
            <a:off x="8690013" y="732218"/>
            <a:ext cx="3178114" cy="400110"/>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Réaffirmer notre identité</a:t>
            </a:r>
            <a:endParaRPr lang="fr-FR" sz="2000" b="1" i="1" dirty="0">
              <a:latin typeface="Avenir Heavy Oblique" panose="02000503020000020003" pitchFamily="2" charset="0"/>
            </a:endParaRPr>
          </a:p>
        </p:txBody>
      </p:sp>
    </p:spTree>
    <p:extLst>
      <p:ext uri="{BB962C8B-B14F-4D97-AF65-F5344CB8AC3E}">
        <p14:creationId xmlns:p14="http://schemas.microsoft.com/office/powerpoint/2010/main" val="2880499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939614" y="-32619"/>
            <a:ext cx="10515600" cy="1119186"/>
          </a:xfrm>
        </p:spPr>
        <p:txBody>
          <a:bodyPr>
            <a:normAutofit/>
          </a:bodyPr>
          <a:lstStyle/>
          <a:p>
            <a:pPr algn="ctr"/>
            <a:r>
              <a:rPr lang="fr-FR" sz="2800" b="1" dirty="0">
                <a:latin typeface="Avenir Heavy" panose="02000503020000020003" pitchFamily="2" charset="0"/>
              </a:rPr>
              <a:t>TITRE II – Membres</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581021" y="985135"/>
            <a:ext cx="11162744" cy="5647700"/>
          </a:xfrm>
          <a:prstGeom prst="rect">
            <a:avLst/>
          </a:prstGeom>
          <a:noFill/>
        </p:spPr>
        <p:txBody>
          <a:bodyPr wrap="square" rtlCol="0">
            <a:spAutoFit/>
          </a:bodyPr>
          <a:lstStyle/>
          <a:p>
            <a:pPr>
              <a:spcAft>
                <a:spcPts val="600"/>
              </a:spcAft>
            </a:pPr>
            <a:r>
              <a:rPr lang="fr-FR" b="1" dirty="0">
                <a:latin typeface="Avenir Heavy" panose="02000503020000020003" pitchFamily="2" charset="0"/>
                <a:sym typeface="Wingdings" pitchFamily="2" charset="2"/>
              </a:rPr>
              <a:t>Art. 5 – Définition</a:t>
            </a:r>
          </a:p>
          <a:p>
            <a:pPr>
              <a:spcAft>
                <a:spcPts val="600"/>
              </a:spcAft>
            </a:pPr>
            <a:r>
              <a:rPr lang="fr-FR" dirty="0">
                <a:latin typeface="Avenir Book" panose="02000503020000020003" pitchFamily="2" charset="0"/>
                <a:sym typeface="Wingdings" pitchFamily="2" charset="2"/>
              </a:rPr>
              <a:t>Les membres de l’ASTRAC sont des personnes physiques, professionnels du secteur des Centres culturels de la Communauté française de Belgique.</a:t>
            </a:r>
          </a:p>
          <a:p>
            <a:pPr>
              <a:spcAft>
                <a:spcPts val="600"/>
              </a:spcAft>
            </a:pPr>
            <a:r>
              <a:rPr lang="fr-FR" dirty="0">
                <a:latin typeface="Avenir Book" panose="02000503020000020003" pitchFamily="2" charset="0"/>
                <a:sym typeface="Wingdings" pitchFamily="2" charset="2"/>
              </a:rPr>
              <a:t>Peuvent être admis, les travailleurs :</a:t>
            </a:r>
          </a:p>
          <a:p>
            <a:pPr>
              <a:spcAft>
                <a:spcPts val="600"/>
              </a:spcAft>
            </a:pPr>
            <a:r>
              <a:rPr lang="fr-FR" dirty="0">
                <a:latin typeface="Avenir Book" panose="02000503020000020003" pitchFamily="2" charset="0"/>
                <a:sym typeface="Wingdings" pitchFamily="2" charset="2"/>
              </a:rPr>
              <a:t>d’un Centre culturel conventionné par la Communauté française de Belgique ou assimilé par décision de l’assemblée générale ;</a:t>
            </a:r>
          </a:p>
          <a:p>
            <a:pPr>
              <a:spcAft>
                <a:spcPts val="600"/>
              </a:spcAft>
            </a:pPr>
            <a:r>
              <a:rPr lang="fr-FR" dirty="0">
                <a:latin typeface="Avenir Book" panose="02000503020000020003" pitchFamily="2" charset="0"/>
                <a:sym typeface="Wingdings" pitchFamily="2" charset="2"/>
              </a:rPr>
              <a:t>d’une association qui a déposé un dossier de demande de reconnaissance de son action comme Centre culturel auprès de la Communauté française, et ce jusqu’à décision ministérielle ;</a:t>
            </a:r>
          </a:p>
          <a:p>
            <a:pPr>
              <a:spcAft>
                <a:spcPts val="600"/>
              </a:spcAft>
            </a:pPr>
            <a:r>
              <a:rPr lang="fr-FR" dirty="0">
                <a:latin typeface="Avenir Book" panose="02000503020000020003" pitchFamily="2" charset="0"/>
                <a:sym typeface="Wingdings" pitchFamily="2" charset="2"/>
              </a:rPr>
              <a:t>d’une concertation, d’une coordination locale ou régionale, d’une fédération ou d’un réseau rassemblant des Centres culturels ou leurs professionnels et admis comme tels par l’assemblée générale.</a:t>
            </a:r>
          </a:p>
          <a:p>
            <a:pPr>
              <a:spcAft>
                <a:spcPts val="600"/>
              </a:spcAft>
            </a:pPr>
            <a:r>
              <a:rPr lang="fr-FR" dirty="0">
                <a:latin typeface="Avenir Book" panose="02000503020000020003" pitchFamily="2" charset="0"/>
                <a:sym typeface="Wingdings" pitchFamily="2" charset="2"/>
              </a:rPr>
              <a:t>Le nombre de membres est illimité.</a:t>
            </a:r>
          </a:p>
          <a:p>
            <a:pPr>
              <a:spcAft>
                <a:spcPts val="600"/>
              </a:spcAft>
            </a:pPr>
            <a:r>
              <a:rPr lang="fr-FR" dirty="0">
                <a:latin typeface="Avenir Book" panose="02000503020000020003" pitchFamily="2" charset="0"/>
                <a:sym typeface="Wingdings" pitchFamily="2" charset="2"/>
              </a:rPr>
              <a:t>Seuls les membres jouissent de la plénitude des droits tels que définis par la loi et les présents statuts.</a:t>
            </a:r>
          </a:p>
          <a:p>
            <a:pPr>
              <a:spcAft>
                <a:spcPts val="600"/>
              </a:spcAft>
            </a:pPr>
            <a:endParaRPr lang="fr-FR" dirty="0">
              <a:latin typeface="Avenir Book" panose="02000503020000020003" pitchFamily="2" charset="0"/>
              <a:sym typeface="Wingdings" pitchFamily="2" charset="2"/>
            </a:endParaRPr>
          </a:p>
          <a:p>
            <a:pPr>
              <a:spcAft>
                <a:spcPts val="600"/>
              </a:spcAft>
            </a:pPr>
            <a:r>
              <a:rPr lang="fr-FR" b="1" dirty="0">
                <a:latin typeface="Avenir Heavy" panose="02000503020000020003" pitchFamily="2" charset="0"/>
                <a:sym typeface="Wingdings" pitchFamily="2" charset="2"/>
              </a:rPr>
              <a:t>Article 6 – Admission des membres</a:t>
            </a:r>
          </a:p>
          <a:p>
            <a:pPr>
              <a:spcAft>
                <a:spcPts val="600"/>
              </a:spcAft>
            </a:pPr>
            <a:r>
              <a:rPr lang="fr-FR" dirty="0">
                <a:latin typeface="Avenir Book" panose="02000503020000020003" pitchFamily="2" charset="0"/>
                <a:sym typeface="Wingdings" pitchFamily="2" charset="2"/>
              </a:rPr>
              <a:t>La qualité de membre ne peut être obtenue que suite à une démarche volontaire du candidat, agissant à titre personnel.</a:t>
            </a:r>
          </a:p>
          <a:p>
            <a:pPr>
              <a:spcAft>
                <a:spcPts val="600"/>
              </a:spcAft>
            </a:pPr>
            <a:r>
              <a:rPr lang="fr-FR" dirty="0">
                <a:latin typeface="Avenir Book" panose="02000503020000020003" pitchFamily="2" charset="0"/>
                <a:sym typeface="Wingdings" pitchFamily="2" charset="2"/>
              </a:rPr>
              <a:t>…</a:t>
            </a:r>
          </a:p>
        </p:txBody>
      </p:sp>
      <p:sp>
        <p:nvSpPr>
          <p:cNvPr id="4" name="ZoneTexte 3">
            <a:extLst>
              <a:ext uri="{FF2B5EF4-FFF2-40B4-BE49-F238E27FC236}">
                <a16:creationId xmlns:a16="http://schemas.microsoft.com/office/drawing/2014/main" id="{105ED7F8-D434-014D-B4BC-68249C5C0FDF}"/>
              </a:ext>
            </a:extLst>
          </p:cNvPr>
          <p:cNvSpPr txBox="1"/>
          <p:nvPr/>
        </p:nvSpPr>
        <p:spPr>
          <a:xfrm rot="836291">
            <a:off x="8243213" y="660499"/>
            <a:ext cx="3892412" cy="400110"/>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Clarifier les formes d’adhésion</a:t>
            </a:r>
            <a:endParaRPr lang="fr-FR" sz="2000" b="1" i="1" dirty="0">
              <a:latin typeface="Avenir Heavy Oblique" panose="02000503020000020003" pitchFamily="2" charset="0"/>
            </a:endParaRPr>
          </a:p>
        </p:txBody>
      </p:sp>
    </p:spTree>
    <p:extLst>
      <p:ext uri="{BB962C8B-B14F-4D97-AF65-F5344CB8AC3E}">
        <p14:creationId xmlns:p14="http://schemas.microsoft.com/office/powerpoint/2010/main" val="351497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885818" y="792131"/>
            <a:ext cx="10515600" cy="1119186"/>
          </a:xfrm>
        </p:spPr>
        <p:txBody>
          <a:bodyPr>
            <a:normAutofit/>
          </a:bodyPr>
          <a:lstStyle/>
          <a:p>
            <a:pPr algn="ctr"/>
            <a:r>
              <a:rPr lang="fr-FR" sz="2800" b="1" dirty="0">
                <a:latin typeface="Avenir Heavy" panose="02000503020000020003" pitchFamily="2" charset="0"/>
              </a:rPr>
              <a:t>TITRE VII – Associations adhérentes</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581021" y="2258121"/>
            <a:ext cx="11162744" cy="3600986"/>
          </a:xfrm>
          <a:prstGeom prst="rect">
            <a:avLst/>
          </a:prstGeom>
          <a:noFill/>
        </p:spPr>
        <p:txBody>
          <a:bodyPr wrap="square" rtlCol="0">
            <a:spAutoFit/>
          </a:bodyPr>
          <a:lstStyle/>
          <a:p>
            <a:pPr>
              <a:spcAft>
                <a:spcPts val="600"/>
              </a:spcAft>
            </a:pPr>
            <a:r>
              <a:rPr lang="fr-FR" b="1" dirty="0">
                <a:latin typeface="Avenir Heavy" panose="02000503020000020003" pitchFamily="2" charset="0"/>
                <a:sym typeface="Wingdings" pitchFamily="2" charset="2"/>
              </a:rPr>
              <a:t>Art. 31 – Définition</a:t>
            </a:r>
          </a:p>
          <a:p>
            <a:pPr>
              <a:spcAft>
                <a:spcPts val="600"/>
              </a:spcAft>
            </a:pPr>
            <a:r>
              <a:rPr lang="fr-FR" dirty="0">
                <a:latin typeface="Avenir Book" panose="02000503020000020003" pitchFamily="2" charset="0"/>
                <a:sym typeface="Wingdings" pitchFamily="2" charset="2"/>
              </a:rPr>
              <a:t>L’ASTRAC s’appuie sur des associations adhérentes qui soutiennent son but et s’engagent à respecter les conditions les concernant, fixées par les présents statuts et, le cas échéant, le ROI.</a:t>
            </a:r>
          </a:p>
          <a:p>
            <a:pPr>
              <a:spcAft>
                <a:spcPts val="600"/>
              </a:spcAft>
            </a:pPr>
            <a:r>
              <a:rPr lang="fr-FR" dirty="0">
                <a:latin typeface="Avenir Book" panose="02000503020000020003" pitchFamily="2" charset="0"/>
                <a:sym typeface="Wingdings" pitchFamily="2" charset="2"/>
              </a:rPr>
              <a:t>La qualité d’association adhérente s’acquiert pour l'année civile par le règlement d’une cotisation.</a:t>
            </a:r>
          </a:p>
          <a:p>
            <a:pPr>
              <a:spcAft>
                <a:spcPts val="600"/>
              </a:spcAft>
            </a:pPr>
            <a:r>
              <a:rPr lang="fr-FR" dirty="0">
                <a:latin typeface="Avenir Book" panose="02000503020000020003" pitchFamily="2" charset="0"/>
                <a:sym typeface="Wingdings" pitchFamily="2" charset="2"/>
              </a:rPr>
              <a:t>Peuvent être associations adhérentes,</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les Centres culturels conventionnés par la Communauté française de Belgique ou assimilés par décision de l’assemblée générale ;</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les associations qui ont déposé un dossier de demande de reconnaissance de leur action comme Centre culturel auprès de l’Administration générale de la Culture, ce jusqu’à décision ministérielle ;</a:t>
            </a:r>
          </a:p>
          <a:p>
            <a:pPr marL="285750" indent="-285750">
              <a:spcAft>
                <a:spcPts val="600"/>
              </a:spcAft>
              <a:buFont typeface="Arial" panose="020B0604020202020204" pitchFamily="34" charset="0"/>
              <a:buChar char="•"/>
            </a:pPr>
            <a:r>
              <a:rPr lang="fr-FR" dirty="0">
                <a:latin typeface="Avenir Book" panose="02000503020000020003" pitchFamily="2" charset="0"/>
                <a:sym typeface="Wingdings" pitchFamily="2" charset="2"/>
              </a:rPr>
              <a:t>les concertations ou les coordinations locales ou régionales, fédérations ou réseaux rassemblant des Centres culturels ou leurs professionnels et admis comme tels par l’assemblée générale.</a:t>
            </a:r>
          </a:p>
        </p:txBody>
      </p:sp>
      <p:sp>
        <p:nvSpPr>
          <p:cNvPr id="4" name="ZoneTexte 3">
            <a:extLst>
              <a:ext uri="{FF2B5EF4-FFF2-40B4-BE49-F238E27FC236}">
                <a16:creationId xmlns:a16="http://schemas.microsoft.com/office/drawing/2014/main" id="{6E67FEE7-5462-D54F-81BD-6993207EA028}"/>
              </a:ext>
            </a:extLst>
          </p:cNvPr>
          <p:cNvSpPr txBox="1"/>
          <p:nvPr/>
        </p:nvSpPr>
        <p:spPr>
          <a:xfrm rot="836291">
            <a:off x="8171495" y="642572"/>
            <a:ext cx="3892412" cy="400110"/>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Clarifier les formes d’adhésion</a:t>
            </a:r>
            <a:endParaRPr lang="fr-FR" sz="2000" b="1" i="1" dirty="0">
              <a:latin typeface="Avenir Heavy Oblique" panose="02000503020000020003" pitchFamily="2" charset="0"/>
            </a:endParaRPr>
          </a:p>
        </p:txBody>
      </p:sp>
    </p:spTree>
    <p:extLst>
      <p:ext uri="{BB962C8B-B14F-4D97-AF65-F5344CB8AC3E}">
        <p14:creationId xmlns:p14="http://schemas.microsoft.com/office/powerpoint/2010/main" val="478014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42901"/>
            <a:ext cx="10515600" cy="1119186"/>
          </a:xfrm>
        </p:spPr>
        <p:txBody>
          <a:bodyPr>
            <a:normAutofit/>
          </a:bodyPr>
          <a:lstStyle/>
          <a:p>
            <a:pPr algn="ctr"/>
            <a:r>
              <a:rPr lang="fr-FR" sz="2800" b="1" dirty="0">
                <a:latin typeface="Avenir Heavy" panose="02000503020000020003" pitchFamily="2" charset="0"/>
              </a:rPr>
              <a:t>En résumé: 2 formes d’adhésion</a:t>
            </a:r>
          </a:p>
        </p:txBody>
      </p:sp>
      <p:sp>
        <p:nvSpPr>
          <p:cNvPr id="5" name="ZoneTexte 4">
            <a:extLst>
              <a:ext uri="{FF2B5EF4-FFF2-40B4-BE49-F238E27FC236}">
                <a16:creationId xmlns:a16="http://schemas.microsoft.com/office/drawing/2014/main" id="{F33333A8-BEA0-B844-8E60-7FDDFE2656C1}"/>
              </a:ext>
            </a:extLst>
          </p:cNvPr>
          <p:cNvSpPr txBox="1"/>
          <p:nvPr/>
        </p:nvSpPr>
        <p:spPr>
          <a:xfrm>
            <a:off x="537878" y="1578675"/>
            <a:ext cx="5629835" cy="4955203"/>
          </a:xfrm>
          <a:prstGeom prst="rect">
            <a:avLst/>
          </a:prstGeom>
          <a:solidFill>
            <a:srgbClr val="FF74EE"/>
          </a:solidFill>
        </p:spPr>
        <p:txBody>
          <a:bodyPr wrap="square" rtlCol="0">
            <a:spAutoFit/>
          </a:bodyPr>
          <a:lstStyle/>
          <a:p>
            <a:pPr marL="342900" indent="-342900" algn="ctr">
              <a:spcAft>
                <a:spcPts val="600"/>
              </a:spcAft>
              <a:buFont typeface="Wingdings" pitchFamily="2" charset="2"/>
              <a:buChar char="è"/>
            </a:pPr>
            <a:r>
              <a:rPr lang="fr-FR" sz="2000" b="1" dirty="0">
                <a:latin typeface="Avenir Heavy" panose="02000503020000020003" pitchFamily="2" charset="0"/>
                <a:sym typeface="Wingdings" pitchFamily="2" charset="2"/>
              </a:rPr>
              <a:t>En tant que </a:t>
            </a:r>
            <a:r>
              <a:rPr lang="fr-FR" sz="2200" b="1" dirty="0">
                <a:latin typeface="Avenir Heavy" panose="02000503020000020003" pitchFamily="2" charset="0"/>
                <a:sym typeface="Wingdings" pitchFamily="2" charset="2"/>
              </a:rPr>
              <a:t>membre de AG</a:t>
            </a:r>
          </a:p>
          <a:p>
            <a:pPr marL="742950" lvl="1" indent="-285750">
              <a:buFont typeface="Wingdings" pitchFamily="2" charset="2"/>
              <a:buChar char="ü"/>
            </a:pPr>
            <a:endParaRPr lang="fr-FR" sz="2000" b="1" dirty="0">
              <a:latin typeface="Avenir Heavy" panose="02000503020000020003" pitchFamily="2" charset="0"/>
              <a:sym typeface="Wingdings" pitchFamily="2" charset="2"/>
            </a:endParaRPr>
          </a:p>
          <a:p>
            <a:pPr marL="742950" lvl="1" indent="-285750">
              <a:spcAft>
                <a:spcPts val="600"/>
              </a:spcAft>
              <a:buFont typeface="Wingdings" pitchFamily="2" charset="2"/>
              <a:buChar char="ü"/>
            </a:pPr>
            <a:r>
              <a:rPr lang="fr-FR" sz="2000" dirty="0">
                <a:latin typeface="Avenir Roman" panose="02000503020000020003" pitchFamily="2" charset="0"/>
              </a:rPr>
              <a:t>personnes </a:t>
            </a:r>
            <a:r>
              <a:rPr lang="fr-FR" sz="2000" b="1" dirty="0">
                <a:latin typeface="Avenir Heavy" panose="02000503020000020003" pitchFamily="2" charset="0"/>
              </a:rPr>
              <a:t>physiques</a:t>
            </a:r>
          </a:p>
          <a:p>
            <a:pPr marL="742950" lvl="1" indent="-285750">
              <a:spcAft>
                <a:spcPts val="600"/>
              </a:spcAft>
              <a:buFont typeface="Wingdings" pitchFamily="2" charset="2"/>
              <a:buChar char="ü"/>
            </a:pPr>
            <a:r>
              <a:rPr lang="fr-FR" sz="2000" b="1" dirty="0">
                <a:latin typeface="Avenir Heavy" panose="02000503020000020003" pitchFamily="2" charset="0"/>
              </a:rPr>
              <a:t>professionnels</a:t>
            </a:r>
            <a:r>
              <a:rPr lang="fr-FR" sz="2000" dirty="0">
                <a:latin typeface="Avenir Roman" panose="02000503020000020003" pitchFamily="2" charset="0"/>
              </a:rPr>
              <a:t> du secteur: CC, concertation/réseau régional ou thématique, fédération – tous métiers confondus</a:t>
            </a:r>
          </a:p>
          <a:p>
            <a:pPr marL="742950" lvl="1" indent="-285750">
              <a:spcAft>
                <a:spcPts val="600"/>
              </a:spcAft>
              <a:buFont typeface="Wingdings" pitchFamily="2" charset="2"/>
              <a:buChar char="ü"/>
            </a:pPr>
            <a:r>
              <a:rPr lang="fr-FR" sz="2000" dirty="0">
                <a:latin typeface="Avenir Roman" panose="02000503020000020003" pitchFamily="2" charset="0"/>
              </a:rPr>
              <a:t>démarche volontaire, à titre personnel</a:t>
            </a:r>
          </a:p>
          <a:p>
            <a:pPr marL="742950" lvl="1" indent="-285750">
              <a:spcAft>
                <a:spcPts val="600"/>
              </a:spcAft>
              <a:buFont typeface="Wingdings" pitchFamily="2" charset="2"/>
              <a:buChar char="ü"/>
            </a:pPr>
            <a:r>
              <a:rPr lang="fr-FR" sz="2000" dirty="0">
                <a:latin typeface="Avenir Roman" panose="02000503020000020003" pitchFamily="2" charset="0"/>
              </a:rPr>
              <a:t>droit de vote à l’AG, participe à la définition des orientations de </a:t>
            </a:r>
            <a:r>
              <a:rPr lang="fr-FR" sz="2000" dirty="0" err="1">
                <a:latin typeface="Avenir Roman" panose="02000503020000020003" pitchFamily="2" charset="0"/>
              </a:rPr>
              <a:t>l’asbl</a:t>
            </a:r>
            <a:endParaRPr lang="fr-FR" sz="2000" dirty="0">
              <a:latin typeface="Avenir Roman" panose="02000503020000020003" pitchFamily="2" charset="0"/>
            </a:endParaRPr>
          </a:p>
          <a:p>
            <a:pPr marL="742950" lvl="1" indent="-285750">
              <a:spcAft>
                <a:spcPts val="600"/>
              </a:spcAft>
              <a:buFont typeface="Wingdings" pitchFamily="2" charset="2"/>
              <a:buChar char="ü"/>
            </a:pPr>
            <a:r>
              <a:rPr lang="fr-FR" sz="2000" dirty="0">
                <a:latin typeface="Avenir Roman" panose="02000503020000020003" pitchFamily="2" charset="0"/>
              </a:rPr>
              <a:t>aucune cotisation</a:t>
            </a:r>
          </a:p>
          <a:p>
            <a:pPr marL="742950" lvl="1" indent="-285750">
              <a:buFont typeface="Wingdings" pitchFamily="2" charset="2"/>
              <a:buChar char="ü"/>
            </a:pPr>
            <a:endParaRPr lang="fr-FR" sz="2000" dirty="0">
              <a:latin typeface="Avenir Roman" panose="02000503020000020003" pitchFamily="2" charset="0"/>
            </a:endParaRPr>
          </a:p>
          <a:p>
            <a:pPr marL="0" lvl="1" algn="ctr"/>
            <a:r>
              <a:rPr lang="fr-FR" sz="2200" b="1" i="1" dirty="0">
                <a:solidFill>
                  <a:schemeClr val="bg1">
                    <a:lumMod val="50000"/>
                  </a:schemeClr>
                </a:solidFill>
                <a:latin typeface="Avenir Heavy Oblique" panose="02000503020000020003" pitchFamily="2" charset="0"/>
              </a:rPr>
              <a:t>Les membres réunis forment l’AG.</a:t>
            </a:r>
            <a:br>
              <a:rPr lang="fr-FR" sz="2200" b="1" i="1" dirty="0">
                <a:solidFill>
                  <a:schemeClr val="bg1">
                    <a:lumMod val="50000"/>
                  </a:schemeClr>
                </a:solidFill>
                <a:latin typeface="Avenir Heavy Oblique" panose="02000503020000020003" pitchFamily="2" charset="0"/>
              </a:rPr>
            </a:br>
            <a:r>
              <a:rPr lang="fr-FR" sz="2200" b="1" i="1" dirty="0">
                <a:solidFill>
                  <a:schemeClr val="bg1">
                    <a:lumMod val="50000"/>
                  </a:schemeClr>
                </a:solidFill>
                <a:latin typeface="Avenir Heavy Oblique" panose="02000503020000020003" pitchFamily="2" charset="0"/>
              </a:rPr>
              <a:t>Ce sont les forces vives de </a:t>
            </a:r>
            <a:r>
              <a:rPr lang="fr-FR" sz="2200" b="1" i="1" dirty="0" err="1">
                <a:solidFill>
                  <a:schemeClr val="bg1">
                    <a:lumMod val="50000"/>
                  </a:schemeClr>
                </a:solidFill>
                <a:latin typeface="Avenir Heavy Oblique" panose="02000503020000020003" pitchFamily="2" charset="0"/>
              </a:rPr>
              <a:t>l’asbl</a:t>
            </a:r>
            <a:endParaRPr lang="fr-FR" sz="2200" b="1" i="1" dirty="0">
              <a:solidFill>
                <a:schemeClr val="bg1">
                  <a:lumMod val="50000"/>
                </a:schemeClr>
              </a:solidFill>
              <a:latin typeface="Avenir Heavy Oblique" panose="02000503020000020003" pitchFamily="2" charset="0"/>
            </a:endParaRPr>
          </a:p>
        </p:txBody>
      </p:sp>
      <p:sp>
        <p:nvSpPr>
          <p:cNvPr id="6" name="ZoneTexte 5">
            <a:extLst>
              <a:ext uri="{FF2B5EF4-FFF2-40B4-BE49-F238E27FC236}">
                <a16:creationId xmlns:a16="http://schemas.microsoft.com/office/drawing/2014/main" id="{ECCDB4D6-0933-3E49-9C5D-7C543DACC377}"/>
              </a:ext>
            </a:extLst>
          </p:cNvPr>
          <p:cNvSpPr txBox="1"/>
          <p:nvPr/>
        </p:nvSpPr>
        <p:spPr>
          <a:xfrm>
            <a:off x="685796" y="4569326"/>
            <a:ext cx="3048004" cy="338554"/>
          </a:xfrm>
          <a:prstGeom prst="rect">
            <a:avLst/>
          </a:prstGeom>
          <a:noFill/>
        </p:spPr>
        <p:txBody>
          <a:bodyPr wrap="square" rtlCol="0">
            <a:spAutoFit/>
          </a:bodyPr>
          <a:lstStyle/>
          <a:p>
            <a:pPr lvl="0" algn="r">
              <a:spcAft>
                <a:spcPts val="400"/>
              </a:spcAft>
            </a:pPr>
            <a:endParaRPr lang="fr-FR" sz="1600" b="1" dirty="0">
              <a:latin typeface="Avenir Heavy" panose="02000503020000020003" pitchFamily="2" charset="0"/>
            </a:endParaRPr>
          </a:p>
        </p:txBody>
      </p:sp>
      <p:sp>
        <p:nvSpPr>
          <p:cNvPr id="12" name="ZoneTexte 11">
            <a:extLst>
              <a:ext uri="{FF2B5EF4-FFF2-40B4-BE49-F238E27FC236}">
                <a16:creationId xmlns:a16="http://schemas.microsoft.com/office/drawing/2014/main" id="{C7D58BAF-31C2-5247-B499-1B6E479EC77A}"/>
              </a:ext>
            </a:extLst>
          </p:cNvPr>
          <p:cNvSpPr txBox="1"/>
          <p:nvPr/>
        </p:nvSpPr>
        <p:spPr>
          <a:xfrm>
            <a:off x="6386205" y="1322151"/>
            <a:ext cx="5339630" cy="5155257"/>
          </a:xfrm>
          <a:prstGeom prst="rect">
            <a:avLst/>
          </a:prstGeom>
          <a:solidFill>
            <a:schemeClr val="bg1">
              <a:lumMod val="85000"/>
            </a:schemeClr>
          </a:solidFill>
        </p:spPr>
        <p:txBody>
          <a:bodyPr wrap="square" rtlCol="0">
            <a:spAutoFit/>
          </a:bodyPr>
          <a:lstStyle/>
          <a:p>
            <a:pPr marL="342900" indent="-342900" algn="ctr">
              <a:spcAft>
                <a:spcPts val="600"/>
              </a:spcAft>
              <a:buFont typeface="Wingdings" pitchFamily="2" charset="2"/>
              <a:buChar char="è"/>
            </a:pPr>
            <a:r>
              <a:rPr lang="fr-FR" sz="2000" b="1" dirty="0">
                <a:latin typeface="Avenir Heavy" panose="02000503020000020003" pitchFamily="2" charset="0"/>
                <a:sym typeface="Wingdings" pitchFamily="2" charset="2"/>
              </a:rPr>
              <a:t>En tant qu’</a:t>
            </a:r>
            <a:r>
              <a:rPr lang="fr-FR" sz="2200" b="1" dirty="0">
                <a:latin typeface="Avenir Heavy" panose="02000503020000020003" pitchFamily="2" charset="0"/>
                <a:sym typeface="Wingdings" pitchFamily="2" charset="2"/>
              </a:rPr>
              <a:t>association adhérente</a:t>
            </a:r>
          </a:p>
          <a:p>
            <a:pPr algn="ctr">
              <a:spcAft>
                <a:spcPts val="600"/>
              </a:spcAft>
            </a:pPr>
            <a:endParaRPr lang="fr-FR" sz="2000" dirty="0">
              <a:latin typeface="Avenir Roman" panose="02000503020000020003" pitchFamily="2" charset="0"/>
              <a:sym typeface="Wingdings" pitchFamily="2" charset="2"/>
            </a:endParaRPr>
          </a:p>
          <a:p>
            <a:pPr marL="742950" lvl="1" indent="-285750">
              <a:spcAft>
                <a:spcPts val="600"/>
              </a:spcAft>
              <a:buFont typeface="Wingdings" pitchFamily="2" charset="2"/>
              <a:buChar char="ü"/>
            </a:pPr>
            <a:r>
              <a:rPr lang="fr-FR" sz="2000" dirty="0">
                <a:latin typeface="Avenir Roman" panose="02000503020000020003" pitchFamily="2" charset="0"/>
              </a:rPr>
              <a:t>personnes </a:t>
            </a:r>
            <a:r>
              <a:rPr lang="fr-FR" sz="2000" b="1" dirty="0">
                <a:latin typeface="Avenir Heavy" panose="02000503020000020003" pitchFamily="2" charset="0"/>
              </a:rPr>
              <a:t>morales</a:t>
            </a:r>
          </a:p>
          <a:p>
            <a:pPr marL="742950" lvl="1" indent="-285750">
              <a:spcAft>
                <a:spcPts val="600"/>
              </a:spcAft>
              <a:buFont typeface="Wingdings" pitchFamily="2" charset="2"/>
              <a:buChar char="ü"/>
            </a:pPr>
            <a:r>
              <a:rPr lang="fr-FR" sz="2000" b="1" dirty="0">
                <a:latin typeface="Avenir Heavy" panose="02000503020000020003" pitchFamily="2" charset="0"/>
              </a:rPr>
              <a:t>associations</a:t>
            </a:r>
            <a:r>
              <a:rPr lang="fr-FR" sz="2000" dirty="0">
                <a:latin typeface="Avenir Roman" panose="02000503020000020003" pitchFamily="2" charset="0"/>
              </a:rPr>
              <a:t> du secteur: CC, concertation/réseau régional ou thématique, fédération</a:t>
            </a:r>
          </a:p>
          <a:p>
            <a:pPr marL="742950" lvl="1" indent="-285750">
              <a:spcAft>
                <a:spcPts val="600"/>
              </a:spcAft>
              <a:buFont typeface="Wingdings" pitchFamily="2" charset="2"/>
              <a:buChar char="ü"/>
            </a:pPr>
            <a:r>
              <a:rPr lang="fr-FR" sz="2000" dirty="0">
                <a:latin typeface="Avenir Roman" panose="02000503020000020003" pitchFamily="2" charset="0"/>
              </a:rPr>
              <a:t>pas de représentant à l’AG</a:t>
            </a:r>
          </a:p>
          <a:p>
            <a:pPr marL="742950" lvl="1" indent="-285750">
              <a:spcAft>
                <a:spcPts val="600"/>
              </a:spcAft>
              <a:buFont typeface="Wingdings" pitchFamily="2" charset="2"/>
              <a:buChar char="ü"/>
            </a:pPr>
            <a:r>
              <a:rPr lang="fr-FR" sz="2000" dirty="0">
                <a:latin typeface="Avenir Roman" panose="02000503020000020003" pitchFamily="2" charset="0"/>
              </a:rPr>
              <a:t>soutien à </a:t>
            </a:r>
            <a:r>
              <a:rPr lang="fr-FR" sz="2000" dirty="0" err="1">
                <a:latin typeface="Avenir Roman" panose="02000503020000020003" pitchFamily="2" charset="0"/>
              </a:rPr>
              <a:t>l’asbl</a:t>
            </a:r>
            <a:r>
              <a:rPr lang="fr-FR" sz="2000" dirty="0">
                <a:latin typeface="Avenir Roman" panose="02000503020000020003" pitchFamily="2" charset="0"/>
              </a:rPr>
              <a:t> et à son action</a:t>
            </a:r>
          </a:p>
          <a:p>
            <a:pPr marL="742950" lvl="1" indent="-285750">
              <a:spcAft>
                <a:spcPts val="600"/>
              </a:spcAft>
              <a:buFont typeface="Wingdings" pitchFamily="2" charset="2"/>
              <a:buChar char="ü"/>
            </a:pPr>
            <a:r>
              <a:rPr lang="fr-FR" sz="2000" dirty="0">
                <a:latin typeface="Avenir Roman" panose="02000503020000020003" pitchFamily="2" charset="0"/>
              </a:rPr>
              <a:t>avantages pour les membres du personnel</a:t>
            </a:r>
          </a:p>
          <a:p>
            <a:pPr marL="742950" lvl="1" indent="-285750">
              <a:spcAft>
                <a:spcPts val="600"/>
              </a:spcAft>
              <a:buFont typeface="Wingdings" pitchFamily="2" charset="2"/>
              <a:buChar char="ü"/>
            </a:pPr>
            <a:r>
              <a:rPr lang="fr-FR" sz="2000" dirty="0">
                <a:latin typeface="Avenir Roman" panose="02000503020000020003" pitchFamily="2" charset="0"/>
              </a:rPr>
              <a:t>cotisation annuelle</a:t>
            </a:r>
          </a:p>
          <a:p>
            <a:pPr marL="285750" indent="-285750">
              <a:spcAft>
                <a:spcPts val="600"/>
              </a:spcAft>
              <a:buFont typeface="Wingdings" pitchFamily="2" charset="2"/>
              <a:buChar char="ü"/>
            </a:pPr>
            <a:endParaRPr lang="fr-FR" sz="2000" dirty="0">
              <a:latin typeface="Avenir Roman" panose="02000503020000020003" pitchFamily="2" charset="0"/>
            </a:endParaRPr>
          </a:p>
          <a:p>
            <a:pPr algn="ctr">
              <a:spcAft>
                <a:spcPts val="600"/>
              </a:spcAft>
            </a:pPr>
            <a:r>
              <a:rPr lang="fr-FR" sz="2200" b="1" i="1" dirty="0">
                <a:solidFill>
                  <a:schemeClr val="bg1">
                    <a:lumMod val="50000"/>
                  </a:schemeClr>
                </a:solidFill>
                <a:latin typeface="Avenir Heavy Oblique" panose="02000503020000020003" pitchFamily="2" charset="0"/>
              </a:rPr>
              <a:t>Les adhérents soutiennent le but de </a:t>
            </a:r>
            <a:r>
              <a:rPr lang="fr-FR" sz="2200" b="1" i="1" dirty="0" err="1">
                <a:solidFill>
                  <a:schemeClr val="bg1">
                    <a:lumMod val="50000"/>
                  </a:schemeClr>
                </a:solidFill>
                <a:latin typeface="Avenir Heavy Oblique" panose="02000503020000020003" pitchFamily="2" charset="0"/>
              </a:rPr>
              <a:t>l’asbl</a:t>
            </a:r>
            <a:r>
              <a:rPr lang="fr-FR" sz="2200" b="1" i="1" dirty="0">
                <a:solidFill>
                  <a:schemeClr val="bg1">
                    <a:lumMod val="50000"/>
                  </a:schemeClr>
                </a:solidFill>
                <a:latin typeface="Avenir Heavy Oblique" panose="02000503020000020003" pitchFamily="2" charset="0"/>
              </a:rPr>
              <a:t> en tant que « sympathisants ». </a:t>
            </a:r>
          </a:p>
        </p:txBody>
      </p:sp>
    </p:spTree>
    <p:extLst>
      <p:ext uri="{BB962C8B-B14F-4D97-AF65-F5344CB8AC3E}">
        <p14:creationId xmlns:p14="http://schemas.microsoft.com/office/powerpoint/2010/main" val="280468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B5E05-FA87-294C-8FF3-E03DE4641390}"/>
              </a:ext>
            </a:extLst>
          </p:cNvPr>
          <p:cNvSpPr>
            <a:spLocks noGrp="1"/>
          </p:cNvSpPr>
          <p:nvPr>
            <p:ph type="ctrTitle"/>
          </p:nvPr>
        </p:nvSpPr>
        <p:spPr>
          <a:xfrm>
            <a:off x="860612" y="840162"/>
            <a:ext cx="10363200" cy="4323507"/>
          </a:xfrm>
          <a:noFill/>
        </p:spPr>
        <p:txBody>
          <a:bodyPr>
            <a:normAutofit fontScale="90000"/>
          </a:bodyPr>
          <a:lstStyle/>
          <a:p>
            <a:pPr>
              <a:lnSpc>
                <a:spcPct val="100000"/>
              </a:lnSpc>
              <a:spcAft>
                <a:spcPts val="1200"/>
              </a:spcAft>
            </a:pPr>
            <a:r>
              <a:rPr lang="fr-FR" sz="3600" b="1" dirty="0">
                <a:solidFill>
                  <a:srgbClr val="FF40FF"/>
                </a:solidFill>
                <a:latin typeface="Avenir Heavy" panose="02000503020000020003" pitchFamily="2" charset="0"/>
              </a:rPr>
              <a:t>L’ASTRAC en 2020 :</a:t>
            </a:r>
            <a:br>
              <a:rPr lang="fr-FR" sz="3600" b="1" dirty="0">
                <a:solidFill>
                  <a:srgbClr val="FF40FF"/>
                </a:solidFill>
                <a:latin typeface="Avenir Heavy" panose="02000503020000020003" pitchFamily="2" charset="0"/>
              </a:rPr>
            </a:br>
            <a:r>
              <a:rPr lang="fr-FR" sz="3000" dirty="0">
                <a:solidFill>
                  <a:srgbClr val="FF40FF"/>
                </a:solidFill>
                <a:latin typeface="Avenir Book" panose="02000503020000020003" pitchFamily="2" charset="0"/>
              </a:rPr>
              <a:t>bientôt 30 années d’action fédérative</a:t>
            </a:r>
            <a:br>
              <a:rPr lang="fr-FR" sz="3000" dirty="0">
                <a:solidFill>
                  <a:srgbClr val="FF40FF"/>
                </a:solidFill>
                <a:latin typeface="Avenir Book" panose="02000503020000020003" pitchFamily="2" charset="0"/>
              </a:rPr>
            </a:br>
            <a:r>
              <a:rPr lang="fr-FR" sz="3000" dirty="0">
                <a:solidFill>
                  <a:srgbClr val="FF40FF"/>
                </a:solidFill>
                <a:latin typeface="Avenir Book" panose="02000503020000020003" pitchFamily="2" charset="0"/>
              </a:rPr>
              <a:t>des méthodes d’action éprouvées</a:t>
            </a:r>
            <a:br>
              <a:rPr lang="fr-FR" sz="3000" dirty="0">
                <a:solidFill>
                  <a:srgbClr val="FF40FF"/>
                </a:solidFill>
                <a:latin typeface="Avenir Book" panose="02000503020000020003" pitchFamily="2" charset="0"/>
              </a:rPr>
            </a:br>
            <a:r>
              <a:rPr lang="fr-FR" sz="3000" dirty="0">
                <a:solidFill>
                  <a:srgbClr val="FF40FF"/>
                </a:solidFill>
                <a:latin typeface="Avenir Book" panose="02000503020000020003" pitchFamily="2" charset="0"/>
              </a:rPr>
              <a:t>un ancrage sectoriel toujours plus fort</a:t>
            </a:r>
            <a:br>
              <a:rPr lang="fr-FR" sz="3000" dirty="0">
                <a:solidFill>
                  <a:srgbClr val="FF40FF"/>
                </a:solidFill>
                <a:latin typeface="Avenir Book" panose="02000503020000020003" pitchFamily="2" charset="0"/>
              </a:rPr>
            </a:br>
            <a:br>
              <a:rPr lang="fr-FR" sz="3000" b="1" i="1" dirty="0">
                <a:solidFill>
                  <a:srgbClr val="FF40FF"/>
                </a:solidFill>
                <a:latin typeface="Avenir Heavy Oblique" panose="02000503020000020003" pitchFamily="2" charset="0"/>
              </a:rPr>
            </a:br>
            <a:r>
              <a:rPr lang="fr-FR" sz="3200" b="1" dirty="0">
                <a:solidFill>
                  <a:srgbClr val="FF40FF"/>
                </a:solidFill>
                <a:latin typeface="Avenir Heavy" panose="02000503020000020003" pitchFamily="2" charset="0"/>
              </a:rPr>
              <a:t>en route vers le changement…</a:t>
            </a:r>
            <a:br>
              <a:rPr lang="fr-FR" sz="3000" dirty="0">
                <a:solidFill>
                  <a:srgbClr val="FF40FF"/>
                </a:solidFill>
                <a:latin typeface="Avenir Book" panose="02000503020000020003" pitchFamily="2" charset="0"/>
              </a:rPr>
            </a:br>
            <a:r>
              <a:rPr lang="fr-FR" sz="3000" dirty="0">
                <a:solidFill>
                  <a:srgbClr val="FF40FF"/>
                </a:solidFill>
                <a:latin typeface="Avenir Book" panose="02000503020000020003" pitchFamily="2" charset="0"/>
              </a:rPr>
              <a:t>avec les autres acteurs du secteur et du monde culturel</a:t>
            </a:r>
            <a:br>
              <a:rPr lang="fr-FR" sz="3000" dirty="0">
                <a:solidFill>
                  <a:srgbClr val="FF40FF"/>
                </a:solidFill>
                <a:latin typeface="Avenir Book" panose="02000503020000020003" pitchFamily="2" charset="0"/>
              </a:rPr>
            </a:br>
            <a:r>
              <a:rPr lang="fr-FR" sz="3000" dirty="0">
                <a:solidFill>
                  <a:srgbClr val="FF40FF"/>
                </a:solidFill>
                <a:latin typeface="Avenir Book" panose="02000503020000020003" pitchFamily="2" charset="0"/>
              </a:rPr>
              <a:t>au service des droits culturels de chaque citoyen</a:t>
            </a:r>
            <a:br>
              <a:rPr lang="fr-FR" sz="3000" dirty="0">
                <a:solidFill>
                  <a:srgbClr val="FF40FF"/>
                </a:solidFill>
                <a:latin typeface="Avenir Book" panose="02000503020000020003" pitchFamily="2" charset="0"/>
              </a:rPr>
            </a:br>
            <a:br>
              <a:rPr lang="fr-FR" sz="3300" b="1" i="1" dirty="0">
                <a:solidFill>
                  <a:srgbClr val="FF40FF"/>
                </a:solidFill>
                <a:latin typeface="Avenir Heavy Oblique" panose="02000503020000020003" pitchFamily="2" charset="0"/>
              </a:rPr>
            </a:br>
            <a:r>
              <a:rPr lang="fr-FR" sz="3600" b="1" dirty="0">
                <a:solidFill>
                  <a:srgbClr val="FF40FF"/>
                </a:solidFill>
                <a:latin typeface="Avenir Heavy" panose="02000503020000020003" pitchFamily="2" charset="0"/>
              </a:rPr>
              <a:t>toujours avec vous!</a:t>
            </a:r>
          </a:p>
        </p:txBody>
      </p:sp>
      <p:sp>
        <p:nvSpPr>
          <p:cNvPr id="8" name="Rectangle 8">
            <a:extLst>
              <a:ext uri="{FF2B5EF4-FFF2-40B4-BE49-F238E27FC236}">
                <a16:creationId xmlns:a16="http://schemas.microsoft.com/office/drawing/2014/main" id="{8631CD0F-C826-D64E-828E-F40A87B9048B}"/>
              </a:ext>
            </a:extLst>
          </p:cNvPr>
          <p:cNvSpPr>
            <a:spLocks noChangeArrowheads="1"/>
          </p:cNvSpPr>
          <p:nvPr/>
        </p:nvSpPr>
        <p:spPr bwMode="auto">
          <a:xfrm>
            <a:off x="3562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08526AA9-222A-EF49-9A72-5A0C8E55F9AD}"/>
              </a:ext>
            </a:extLst>
          </p:cNvPr>
          <p:cNvSpPr txBox="1"/>
          <p:nvPr/>
        </p:nvSpPr>
        <p:spPr>
          <a:xfrm rot="21424725">
            <a:off x="1863045" y="5624726"/>
            <a:ext cx="8548826" cy="646331"/>
          </a:xfrm>
          <a:prstGeom prst="rect">
            <a:avLst/>
          </a:prstGeom>
          <a:solidFill>
            <a:schemeClr val="bg1">
              <a:lumMod val="85000"/>
            </a:schemeClr>
          </a:solidFill>
        </p:spPr>
        <p:txBody>
          <a:bodyPr wrap="square" rtlCol="0">
            <a:spAutoFit/>
          </a:bodyPr>
          <a:lstStyle/>
          <a:p>
            <a:pPr algn="r"/>
            <a:r>
              <a:rPr lang="fr-FR" sz="3600" b="1" i="1" dirty="0">
                <a:latin typeface="Avenir Heavy Oblique" panose="02000503020000020003" pitchFamily="2" charset="0"/>
              </a:rPr>
              <a:t>Merci pour votre soutien à notre </a:t>
            </a:r>
            <a:r>
              <a:rPr lang="fr-FR" sz="3600" b="1" i="1" dirty="0" err="1">
                <a:latin typeface="Avenir Heavy Oblique" panose="02000503020000020003" pitchFamily="2" charset="0"/>
              </a:rPr>
              <a:t>asbl</a:t>
            </a:r>
            <a:r>
              <a:rPr lang="fr-FR" sz="3600" b="1" i="1" dirty="0">
                <a:latin typeface="Avenir Heavy Oblique" panose="02000503020000020003" pitchFamily="2" charset="0"/>
              </a:rPr>
              <a:t>!</a:t>
            </a:r>
          </a:p>
        </p:txBody>
      </p:sp>
    </p:spTree>
    <p:extLst>
      <p:ext uri="{BB962C8B-B14F-4D97-AF65-F5344CB8AC3E}">
        <p14:creationId xmlns:p14="http://schemas.microsoft.com/office/powerpoint/2010/main" val="382002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42901"/>
            <a:ext cx="10515600" cy="1119186"/>
          </a:xfrm>
          <a:ln>
            <a:noFill/>
          </a:ln>
        </p:spPr>
        <p:txBody>
          <a:bodyPr>
            <a:normAutofit/>
          </a:bodyPr>
          <a:lstStyle/>
          <a:p>
            <a:pPr algn="ctr"/>
            <a:r>
              <a:rPr lang="fr-FR" sz="2800" b="1" dirty="0">
                <a:latin typeface="Avenir Heavy" panose="02000503020000020003" pitchFamily="2" charset="0"/>
              </a:rPr>
              <a:t>L’ASTRAC, Réseau des professionnels en Centres culturels</a:t>
            </a:r>
          </a:p>
        </p:txBody>
      </p:sp>
      <p:sp>
        <p:nvSpPr>
          <p:cNvPr id="5" name="ZoneTexte 4">
            <a:extLst>
              <a:ext uri="{FF2B5EF4-FFF2-40B4-BE49-F238E27FC236}">
                <a16:creationId xmlns:a16="http://schemas.microsoft.com/office/drawing/2014/main" id="{F33333A8-BEA0-B844-8E60-7FDDFE2656C1}"/>
              </a:ext>
            </a:extLst>
          </p:cNvPr>
          <p:cNvSpPr txBox="1"/>
          <p:nvPr/>
        </p:nvSpPr>
        <p:spPr>
          <a:xfrm>
            <a:off x="771955" y="1516982"/>
            <a:ext cx="10886645" cy="1538883"/>
          </a:xfrm>
          <a:prstGeom prst="rect">
            <a:avLst/>
          </a:prstGeom>
          <a:noFill/>
        </p:spPr>
        <p:txBody>
          <a:bodyPr wrap="square" rtlCol="0">
            <a:spAutoFit/>
          </a:bodyPr>
          <a:lstStyle/>
          <a:p>
            <a:pPr marL="285750" indent="-285750">
              <a:spcAft>
                <a:spcPts val="400"/>
              </a:spcAft>
              <a:buFont typeface="Wingdings" pitchFamily="2" charset="2"/>
              <a:buChar char="ü"/>
            </a:pPr>
            <a:r>
              <a:rPr lang="fr-FR" sz="2000" dirty="0">
                <a:latin typeface="Avenir Roman" panose="02000503020000020003" pitchFamily="2" charset="0"/>
              </a:rPr>
              <a:t>un lieu de </a:t>
            </a:r>
            <a:r>
              <a:rPr lang="fr-FR" sz="2000" b="1" dirty="0">
                <a:latin typeface="Avenir Heavy" panose="02000503020000020003" pitchFamily="2" charset="0"/>
              </a:rPr>
              <a:t>rencontre </a:t>
            </a:r>
            <a:r>
              <a:rPr lang="fr-FR" sz="2000" dirty="0">
                <a:latin typeface="Avenir Roman" panose="02000503020000020003" pitchFamily="2" charset="0"/>
              </a:rPr>
              <a:t>et d’</a:t>
            </a:r>
            <a:r>
              <a:rPr lang="fr-FR" sz="2000" b="1" dirty="0">
                <a:latin typeface="Avenir Heavy" panose="02000503020000020003" pitchFamily="2" charset="0"/>
              </a:rPr>
              <a:t>échange</a:t>
            </a:r>
            <a:r>
              <a:rPr lang="fr-FR" sz="2000" dirty="0">
                <a:latin typeface="Avenir Roman" panose="02000503020000020003" pitchFamily="2" charset="0"/>
              </a:rPr>
              <a:t>, de </a:t>
            </a:r>
            <a:r>
              <a:rPr lang="fr-FR" sz="2000" b="1" dirty="0">
                <a:latin typeface="Avenir Heavy" panose="02000503020000020003" pitchFamily="2" charset="0"/>
              </a:rPr>
              <a:t>partage </a:t>
            </a:r>
            <a:r>
              <a:rPr lang="fr-FR" sz="2000" dirty="0">
                <a:latin typeface="Avenir Roman" panose="02000503020000020003" pitchFamily="2" charset="0"/>
              </a:rPr>
              <a:t>et de </a:t>
            </a:r>
            <a:r>
              <a:rPr lang="fr-FR" sz="2000" b="1" dirty="0">
                <a:latin typeface="Avenir Heavy" panose="02000503020000020003" pitchFamily="2" charset="0"/>
              </a:rPr>
              <a:t>collaboration</a:t>
            </a:r>
          </a:p>
          <a:p>
            <a:pPr marL="285750" indent="-285750">
              <a:spcAft>
                <a:spcPts val="400"/>
              </a:spcAft>
              <a:buFont typeface="Wingdings" pitchFamily="2" charset="2"/>
              <a:buChar char="ü"/>
            </a:pPr>
            <a:r>
              <a:rPr lang="fr-FR" sz="2000" dirty="0">
                <a:latin typeface="Avenir Roman" panose="02000503020000020003" pitchFamily="2" charset="0"/>
              </a:rPr>
              <a:t>un lieu d’</a:t>
            </a:r>
            <a:r>
              <a:rPr lang="fr-FR" sz="2000" b="1" dirty="0">
                <a:latin typeface="Avenir Heavy" panose="02000503020000020003" pitchFamily="2" charset="0"/>
              </a:rPr>
              <a:t>engagement </a:t>
            </a:r>
            <a:r>
              <a:rPr lang="fr-FR" sz="2000" dirty="0">
                <a:latin typeface="Avenir Roman" panose="02000503020000020003" pitchFamily="2" charset="0"/>
              </a:rPr>
              <a:t>et de </a:t>
            </a:r>
            <a:r>
              <a:rPr lang="fr-FR" sz="2000" b="1" dirty="0">
                <a:latin typeface="Avenir Heavy" panose="02000503020000020003" pitchFamily="2" charset="0"/>
              </a:rPr>
              <a:t>solidarité</a:t>
            </a:r>
            <a:r>
              <a:rPr lang="fr-FR" sz="2000" dirty="0">
                <a:latin typeface="Avenir Roman" panose="02000503020000020003" pitchFamily="2" charset="0"/>
              </a:rPr>
              <a:t>, de </a:t>
            </a:r>
            <a:r>
              <a:rPr lang="fr-FR" sz="2000" b="1" dirty="0">
                <a:latin typeface="Avenir Heavy" panose="02000503020000020003" pitchFamily="2" charset="0"/>
              </a:rPr>
              <a:t>réflexion </a:t>
            </a:r>
            <a:r>
              <a:rPr lang="fr-FR" sz="2000" dirty="0">
                <a:latin typeface="Avenir Roman" panose="02000503020000020003" pitchFamily="2" charset="0"/>
              </a:rPr>
              <a:t>et d’</a:t>
            </a:r>
            <a:r>
              <a:rPr lang="fr-FR" sz="2000" b="1" dirty="0">
                <a:latin typeface="Avenir Heavy" panose="02000503020000020003" pitchFamily="2" charset="0"/>
              </a:rPr>
              <a:t>action collectives </a:t>
            </a:r>
          </a:p>
          <a:p>
            <a:pPr marL="285750" indent="-285750">
              <a:spcAft>
                <a:spcPts val="400"/>
              </a:spcAft>
              <a:buFont typeface="Wingdings" pitchFamily="2" charset="2"/>
              <a:buChar char="ü"/>
            </a:pPr>
            <a:r>
              <a:rPr lang="fr-FR" sz="2000" b="1" dirty="0">
                <a:latin typeface="Avenir Roman" panose="02000503020000020003" pitchFamily="2" charset="0"/>
              </a:rPr>
              <a:t>pour et par les travailleurs et les équipes des CC de la FWB</a:t>
            </a:r>
          </a:p>
          <a:p>
            <a:pPr algn="r">
              <a:spcAft>
                <a:spcPts val="400"/>
              </a:spcAft>
            </a:pPr>
            <a:r>
              <a:rPr lang="fr-FR" sz="2400" b="1" i="1" dirty="0">
                <a:solidFill>
                  <a:schemeClr val="tx1">
                    <a:lumMod val="50000"/>
                    <a:lumOff val="50000"/>
                  </a:schemeClr>
                </a:solidFill>
                <a:latin typeface="Avenir Heavy" panose="02000503020000020003" pitchFamily="2" charset="0"/>
              </a:rPr>
              <a:t>… ouvert à tous!</a:t>
            </a:r>
          </a:p>
        </p:txBody>
      </p:sp>
      <p:sp>
        <p:nvSpPr>
          <p:cNvPr id="6" name="ZoneTexte 5">
            <a:extLst>
              <a:ext uri="{FF2B5EF4-FFF2-40B4-BE49-F238E27FC236}">
                <a16:creationId xmlns:a16="http://schemas.microsoft.com/office/drawing/2014/main" id="{ECCDB4D6-0933-3E49-9C5D-7C543DACC377}"/>
              </a:ext>
            </a:extLst>
          </p:cNvPr>
          <p:cNvSpPr txBox="1"/>
          <p:nvPr/>
        </p:nvSpPr>
        <p:spPr>
          <a:xfrm>
            <a:off x="617597" y="3109836"/>
            <a:ext cx="4927244" cy="3262432"/>
          </a:xfrm>
          <a:prstGeom prst="rect">
            <a:avLst/>
          </a:prstGeom>
          <a:solidFill>
            <a:srgbClr val="FF74EE"/>
          </a:solidFill>
        </p:spPr>
        <p:txBody>
          <a:bodyPr wrap="square" rtlCol="0">
            <a:spAutoFit/>
          </a:bodyPr>
          <a:lstStyle/>
          <a:p>
            <a:pPr lvl="0" algn="ctr">
              <a:spcAft>
                <a:spcPts val="400"/>
              </a:spcAft>
            </a:pPr>
            <a:endParaRPr lang="fr-FR" sz="600" b="1" dirty="0">
              <a:latin typeface="Avenir Heavy" panose="02000503020000020003" pitchFamily="2" charset="0"/>
            </a:endParaRPr>
          </a:p>
          <a:p>
            <a:pPr lvl="0" algn="ctr">
              <a:spcAft>
                <a:spcPts val="400"/>
              </a:spcAft>
            </a:pPr>
            <a:r>
              <a:rPr lang="fr-FR" sz="2000" b="1" dirty="0">
                <a:latin typeface="Avenir Heavy" panose="02000503020000020003" pitchFamily="2" charset="0"/>
              </a:rPr>
              <a:t>Membres de </a:t>
            </a:r>
            <a:r>
              <a:rPr lang="fr-FR" sz="2000" b="1" dirty="0" err="1">
                <a:latin typeface="Avenir Heavy" panose="02000503020000020003" pitchFamily="2" charset="0"/>
              </a:rPr>
              <a:t>l’asbl</a:t>
            </a:r>
            <a:r>
              <a:rPr lang="fr-FR" sz="2000" b="1" dirty="0">
                <a:latin typeface="Avenir Roman" panose="02000503020000020003" pitchFamily="2" charset="0"/>
              </a:rPr>
              <a:t> en 2019</a:t>
            </a:r>
            <a:endParaRPr lang="fr-FR" sz="2000" dirty="0">
              <a:latin typeface="Avenir Roman" panose="02000503020000020003" pitchFamily="2" charset="0"/>
            </a:endParaRPr>
          </a:p>
          <a:p>
            <a:pPr lvl="0" algn="ctr">
              <a:spcAft>
                <a:spcPts val="400"/>
              </a:spcAft>
            </a:pPr>
            <a:r>
              <a:rPr lang="fr-FR" b="1" dirty="0">
                <a:latin typeface="Avenir Heavy" panose="02000503020000020003" pitchFamily="2" charset="0"/>
              </a:rPr>
              <a:t>115</a:t>
            </a:r>
            <a:r>
              <a:rPr lang="fr-FR" dirty="0">
                <a:latin typeface="Avenir Roman" panose="02000503020000020003" pitchFamily="2" charset="0"/>
              </a:rPr>
              <a:t> professionnels de métiers différents </a:t>
            </a:r>
            <a:r>
              <a:rPr lang="fr-FR" sz="1600" i="1" dirty="0">
                <a:latin typeface="Avenir Roman" panose="02000503020000020003" pitchFamily="2" charset="0"/>
              </a:rPr>
              <a:t>(103 en 2018)</a:t>
            </a:r>
            <a:br>
              <a:rPr lang="fr-FR" dirty="0">
                <a:latin typeface="Avenir Roman" panose="02000503020000020003" pitchFamily="2" charset="0"/>
              </a:rPr>
            </a:br>
            <a:r>
              <a:rPr lang="fr-FR" dirty="0">
                <a:latin typeface="Avenir Roman" panose="02000503020000020003" pitchFamily="2" charset="0"/>
              </a:rPr>
              <a:t>&lt; 81 Centres culturels </a:t>
            </a:r>
            <a:r>
              <a:rPr lang="fr-FR" sz="1600" i="1" dirty="0">
                <a:latin typeface="Avenir Roman" panose="02000503020000020003" pitchFamily="2" charset="0"/>
              </a:rPr>
              <a:t>(71 en 2019)</a:t>
            </a:r>
          </a:p>
          <a:p>
            <a:pPr lvl="0" algn="ctr">
              <a:spcAft>
                <a:spcPts val="400"/>
              </a:spcAft>
            </a:pPr>
            <a:r>
              <a:rPr lang="fr-FR" b="1" dirty="0">
                <a:latin typeface="Avenir Heavy" panose="02000503020000020003" pitchFamily="2" charset="0"/>
              </a:rPr>
              <a:t>« Sympathisants »:</a:t>
            </a:r>
          </a:p>
          <a:p>
            <a:pPr lvl="0" algn="ctr">
              <a:spcAft>
                <a:spcPts val="400"/>
              </a:spcAft>
            </a:pPr>
            <a:r>
              <a:rPr lang="fr-FR" b="1" dirty="0">
                <a:latin typeface="Avenir Heavy" panose="02000503020000020003" pitchFamily="2" charset="0"/>
              </a:rPr>
              <a:t>357</a:t>
            </a:r>
            <a:r>
              <a:rPr lang="fr-FR" dirty="0">
                <a:latin typeface="Avenir Roman" panose="02000503020000020003" pitchFamily="2" charset="0"/>
              </a:rPr>
              <a:t> détenteurs de la Carte pro </a:t>
            </a:r>
            <a:r>
              <a:rPr lang="fr-FR" sz="1600" i="1" dirty="0">
                <a:latin typeface="Avenir Roman" panose="02000503020000020003" pitchFamily="2" charset="0"/>
              </a:rPr>
              <a:t>(316 en 2018)</a:t>
            </a:r>
          </a:p>
          <a:p>
            <a:pPr algn="ctr">
              <a:spcAft>
                <a:spcPts val="400"/>
              </a:spcAft>
            </a:pPr>
            <a:r>
              <a:rPr lang="fr-FR" b="1" dirty="0">
                <a:latin typeface="Avenir Heavy" panose="02000503020000020003" pitchFamily="2" charset="0"/>
              </a:rPr>
              <a:t>122</a:t>
            </a:r>
            <a:r>
              <a:rPr lang="fr-FR" dirty="0">
                <a:latin typeface="Avenir Roman" panose="02000503020000020003" pitchFamily="2" charset="0"/>
              </a:rPr>
              <a:t> adhérents institutionnels</a:t>
            </a:r>
            <a:br>
              <a:rPr lang="fr-FR" dirty="0">
                <a:latin typeface="Avenir Roman" panose="02000503020000020003" pitchFamily="2" charset="0"/>
              </a:rPr>
            </a:br>
            <a:r>
              <a:rPr lang="fr-FR" dirty="0">
                <a:latin typeface="Avenir Roman" panose="02000503020000020003" pitchFamily="2" charset="0"/>
              </a:rPr>
              <a:t> dont 117 CC (</a:t>
            </a:r>
            <a:r>
              <a:rPr lang="fr-FR" sz="1600" i="1" dirty="0">
                <a:latin typeface="Avenir Roman" panose="02000503020000020003" pitchFamily="2" charset="0"/>
              </a:rPr>
              <a:t>117 adhérents dont 114 CC en 2018)</a:t>
            </a:r>
          </a:p>
          <a:p>
            <a:pPr algn="ctr">
              <a:spcAft>
                <a:spcPts val="400"/>
              </a:spcAft>
            </a:pPr>
            <a:r>
              <a:rPr lang="fr-FR" sz="2000" b="1" i="1" dirty="0">
                <a:solidFill>
                  <a:schemeClr val="tx1">
                    <a:lumMod val="50000"/>
                    <a:lumOff val="50000"/>
                  </a:schemeClr>
                </a:solidFill>
                <a:latin typeface="Avenir Roman" panose="02000503020000020003" pitchFamily="2" charset="0"/>
              </a:rPr>
              <a:t>Une adhésion toujours en croissance…</a:t>
            </a:r>
          </a:p>
        </p:txBody>
      </p:sp>
      <p:sp>
        <p:nvSpPr>
          <p:cNvPr id="10" name="Rectangle 2">
            <a:extLst>
              <a:ext uri="{FF2B5EF4-FFF2-40B4-BE49-F238E27FC236}">
                <a16:creationId xmlns:a16="http://schemas.microsoft.com/office/drawing/2014/main" id="{3B147BC6-AD85-6A45-B8C0-18C9CFCAD0ED}"/>
              </a:ext>
            </a:extLst>
          </p:cNvPr>
          <p:cNvSpPr>
            <a:spLocks noChangeArrowheads="1"/>
          </p:cNvSpPr>
          <p:nvPr/>
        </p:nvSpPr>
        <p:spPr bwMode="auto">
          <a:xfrm>
            <a:off x="1095379" y="14620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26">
            <a:extLst>
              <a:ext uri="{FF2B5EF4-FFF2-40B4-BE49-F238E27FC236}">
                <a16:creationId xmlns:a16="http://schemas.microsoft.com/office/drawing/2014/main" id="{DF00DA95-F095-6542-AA17-634B28EFB5E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4562" t="33734" r="5621" b="5919"/>
          <a:stretch>
            <a:fillRect/>
          </a:stretch>
        </p:blipFill>
        <p:spPr bwMode="auto">
          <a:xfrm>
            <a:off x="5807334" y="3168672"/>
            <a:ext cx="5741538" cy="281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8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42901"/>
            <a:ext cx="10515600" cy="1119186"/>
          </a:xfrm>
        </p:spPr>
        <p:txBody>
          <a:bodyPr>
            <a:normAutofit/>
          </a:bodyPr>
          <a:lstStyle/>
          <a:p>
            <a:pPr algn="ctr"/>
            <a:r>
              <a:rPr lang="fr-FR" sz="2800" b="1" dirty="0">
                <a:latin typeface="Avenir Heavy" panose="02000503020000020003" pitchFamily="2" charset="0"/>
              </a:rPr>
              <a:t>Un CA engagé et actif, une petite équipe volontaire!</a:t>
            </a:r>
          </a:p>
        </p:txBody>
      </p:sp>
      <p:sp>
        <p:nvSpPr>
          <p:cNvPr id="5" name="ZoneTexte 4">
            <a:extLst>
              <a:ext uri="{FF2B5EF4-FFF2-40B4-BE49-F238E27FC236}">
                <a16:creationId xmlns:a16="http://schemas.microsoft.com/office/drawing/2014/main" id="{F33333A8-BEA0-B844-8E60-7FDDFE2656C1}"/>
              </a:ext>
            </a:extLst>
          </p:cNvPr>
          <p:cNvSpPr txBox="1"/>
          <p:nvPr/>
        </p:nvSpPr>
        <p:spPr>
          <a:xfrm>
            <a:off x="681035" y="1327664"/>
            <a:ext cx="6059179" cy="1554272"/>
          </a:xfrm>
          <a:prstGeom prst="rect">
            <a:avLst/>
          </a:prstGeom>
          <a:noFill/>
        </p:spPr>
        <p:txBody>
          <a:bodyPr wrap="square" rtlCol="0">
            <a:spAutoFit/>
          </a:bodyPr>
          <a:lstStyle/>
          <a:p>
            <a:pPr>
              <a:spcAft>
                <a:spcPts val="600"/>
              </a:spcAft>
            </a:pPr>
            <a:r>
              <a:rPr lang="fr-FR" b="1" dirty="0">
                <a:latin typeface="Avenir Heavy" panose="02000503020000020003" pitchFamily="2" charset="0"/>
                <a:sym typeface="Wingdings" pitchFamily="2" charset="2"/>
              </a:rPr>
              <a:t> Un CA de 16 membres en 2019 avec une parité h/f et qui cherche à refléter la diversité du secteur</a:t>
            </a:r>
            <a:r>
              <a:rPr lang="fr-FR" dirty="0">
                <a:latin typeface="Avenir Roman" panose="02000503020000020003" pitchFamily="2" charset="0"/>
              </a:rPr>
              <a:t>:</a:t>
            </a:r>
          </a:p>
          <a:p>
            <a:pPr marL="742950" lvl="1" indent="-285750">
              <a:buFont typeface="Wingdings" pitchFamily="2" charset="2"/>
              <a:buChar char="ü"/>
            </a:pPr>
            <a:r>
              <a:rPr lang="fr-FR" dirty="0">
                <a:latin typeface="Avenir Roman" panose="02000503020000020003" pitchFamily="2" charset="0"/>
              </a:rPr>
              <a:t>métiers</a:t>
            </a:r>
          </a:p>
          <a:p>
            <a:pPr marL="742950" lvl="1" indent="-285750">
              <a:buFont typeface="Wingdings" pitchFamily="2" charset="2"/>
              <a:buChar char="ü"/>
            </a:pPr>
            <a:r>
              <a:rPr lang="fr-FR" dirty="0">
                <a:latin typeface="Avenir Roman" panose="02000503020000020003" pitchFamily="2" charset="0"/>
              </a:rPr>
              <a:t>géographie</a:t>
            </a:r>
          </a:p>
          <a:p>
            <a:pPr marL="742950" lvl="1" indent="-285750">
              <a:buFont typeface="Wingdings" pitchFamily="2" charset="2"/>
              <a:buChar char="ü"/>
            </a:pPr>
            <a:r>
              <a:rPr lang="fr-FR" dirty="0">
                <a:latin typeface="Avenir Roman" panose="02000503020000020003" pitchFamily="2" charset="0"/>
              </a:rPr>
              <a:t>type de CC</a:t>
            </a:r>
          </a:p>
        </p:txBody>
      </p:sp>
      <p:sp>
        <p:nvSpPr>
          <p:cNvPr id="6" name="ZoneTexte 5">
            <a:extLst>
              <a:ext uri="{FF2B5EF4-FFF2-40B4-BE49-F238E27FC236}">
                <a16:creationId xmlns:a16="http://schemas.microsoft.com/office/drawing/2014/main" id="{ECCDB4D6-0933-3E49-9C5D-7C543DACC377}"/>
              </a:ext>
            </a:extLst>
          </p:cNvPr>
          <p:cNvSpPr txBox="1"/>
          <p:nvPr/>
        </p:nvSpPr>
        <p:spPr>
          <a:xfrm>
            <a:off x="685796" y="4569326"/>
            <a:ext cx="3048004" cy="338554"/>
          </a:xfrm>
          <a:prstGeom prst="rect">
            <a:avLst/>
          </a:prstGeom>
          <a:noFill/>
        </p:spPr>
        <p:txBody>
          <a:bodyPr wrap="square" rtlCol="0">
            <a:spAutoFit/>
          </a:bodyPr>
          <a:lstStyle/>
          <a:p>
            <a:pPr lvl="0" algn="r">
              <a:spcAft>
                <a:spcPts val="400"/>
              </a:spcAft>
            </a:pPr>
            <a:endParaRPr lang="fr-FR" sz="1600" b="1" dirty="0">
              <a:latin typeface="Avenir Heavy" panose="02000503020000020003" pitchFamily="2" charset="0"/>
            </a:endParaRPr>
          </a:p>
        </p:txBody>
      </p:sp>
      <p:sp>
        <p:nvSpPr>
          <p:cNvPr id="12" name="ZoneTexte 11">
            <a:extLst>
              <a:ext uri="{FF2B5EF4-FFF2-40B4-BE49-F238E27FC236}">
                <a16:creationId xmlns:a16="http://schemas.microsoft.com/office/drawing/2014/main" id="{C7D58BAF-31C2-5247-B499-1B6E479EC77A}"/>
              </a:ext>
            </a:extLst>
          </p:cNvPr>
          <p:cNvSpPr txBox="1"/>
          <p:nvPr/>
        </p:nvSpPr>
        <p:spPr>
          <a:xfrm>
            <a:off x="7336464" y="1393867"/>
            <a:ext cx="4356406" cy="3170099"/>
          </a:xfrm>
          <a:prstGeom prst="rect">
            <a:avLst/>
          </a:prstGeom>
          <a:solidFill>
            <a:schemeClr val="bg1">
              <a:lumMod val="85000"/>
            </a:schemeClr>
          </a:solidFill>
        </p:spPr>
        <p:txBody>
          <a:bodyPr wrap="square" rtlCol="0">
            <a:spAutoFit/>
          </a:bodyPr>
          <a:lstStyle/>
          <a:p>
            <a:pPr>
              <a:spcAft>
                <a:spcPts val="600"/>
              </a:spcAft>
            </a:pPr>
            <a:r>
              <a:rPr lang="fr-FR" b="1" dirty="0">
                <a:latin typeface="Avenir Heavy" panose="02000503020000020003" pitchFamily="2" charset="0"/>
                <a:sym typeface="Wingdings" pitchFamily="2" charset="2"/>
              </a:rPr>
              <a:t> Une équipe de trois travailleurs, pour un volume d’emploi de 1,85 ETP en 2019</a:t>
            </a:r>
            <a:r>
              <a:rPr lang="fr-FR" dirty="0">
                <a:latin typeface="Avenir Roman" panose="02000503020000020003" pitchFamily="2" charset="0"/>
                <a:sym typeface="Wingdings" pitchFamily="2" charset="2"/>
              </a:rPr>
              <a:t>:</a:t>
            </a:r>
          </a:p>
          <a:p>
            <a:pPr marL="285750" indent="-285750">
              <a:spcAft>
                <a:spcPts val="600"/>
              </a:spcAft>
              <a:buFont typeface="Wingdings" pitchFamily="2" charset="2"/>
              <a:buChar char="ü"/>
            </a:pPr>
            <a:r>
              <a:rPr lang="fr-FR" dirty="0">
                <a:latin typeface="Avenir Roman" panose="02000503020000020003" pitchFamily="2" charset="0"/>
              </a:rPr>
              <a:t>une directrice à 85% ETP: Liesbeth </a:t>
            </a:r>
            <a:r>
              <a:rPr lang="fr-FR" dirty="0" err="1">
                <a:latin typeface="Avenir Roman" panose="02000503020000020003" pitchFamily="2" charset="0"/>
              </a:rPr>
              <a:t>Vandersteene</a:t>
            </a:r>
            <a:endParaRPr lang="fr-FR" dirty="0">
              <a:latin typeface="Avenir Roman" panose="02000503020000020003" pitchFamily="2" charset="0"/>
            </a:endParaRPr>
          </a:p>
          <a:p>
            <a:pPr marL="285750" indent="-285750">
              <a:spcAft>
                <a:spcPts val="600"/>
              </a:spcAft>
              <a:buFont typeface="Wingdings" pitchFamily="2" charset="2"/>
              <a:buChar char="ü"/>
            </a:pPr>
            <a:r>
              <a:rPr lang="fr-FR" dirty="0">
                <a:latin typeface="Avenir Roman" panose="02000503020000020003" pitchFamily="2" charset="0"/>
              </a:rPr>
              <a:t>un chargé de projet à mi-temps: Nicolas </a:t>
            </a:r>
            <a:r>
              <a:rPr lang="fr-FR" dirty="0" err="1">
                <a:latin typeface="Avenir Roman" panose="02000503020000020003" pitchFamily="2" charset="0"/>
              </a:rPr>
              <a:t>Canta</a:t>
            </a:r>
            <a:endParaRPr lang="fr-FR" dirty="0">
              <a:latin typeface="Avenir Roman" panose="02000503020000020003" pitchFamily="2" charset="0"/>
            </a:endParaRPr>
          </a:p>
          <a:p>
            <a:pPr marL="285750" indent="-285750">
              <a:spcAft>
                <a:spcPts val="600"/>
              </a:spcAft>
              <a:buFont typeface="Wingdings" pitchFamily="2" charset="2"/>
              <a:buChar char="ü"/>
            </a:pPr>
            <a:r>
              <a:rPr lang="fr-FR" dirty="0">
                <a:latin typeface="Avenir Roman" panose="02000503020000020003" pitchFamily="2" charset="0"/>
              </a:rPr>
              <a:t>une collaboratrice administrative à mi-temps: Arielle de </a:t>
            </a:r>
            <a:r>
              <a:rPr lang="fr-FR" dirty="0" err="1">
                <a:latin typeface="Avenir Roman" panose="02000503020000020003" pitchFamily="2" charset="0"/>
              </a:rPr>
              <a:t>Terwangne</a:t>
            </a:r>
            <a:endParaRPr lang="fr-FR" dirty="0">
              <a:latin typeface="Avenir Roman" panose="02000503020000020003" pitchFamily="2" charset="0"/>
            </a:endParaRPr>
          </a:p>
          <a:p>
            <a:pPr>
              <a:spcAft>
                <a:spcPts val="600"/>
              </a:spcAft>
            </a:pPr>
            <a:r>
              <a:rPr lang="fr-FR" dirty="0">
                <a:latin typeface="Avenir Roman" panose="02000503020000020003" pitchFamily="2" charset="0"/>
              </a:rPr>
              <a:t>Tous sous statut APE…</a:t>
            </a:r>
          </a:p>
        </p:txBody>
      </p:sp>
      <p:sp>
        <p:nvSpPr>
          <p:cNvPr id="10" name="ZoneTexte 9">
            <a:extLst>
              <a:ext uri="{FF2B5EF4-FFF2-40B4-BE49-F238E27FC236}">
                <a16:creationId xmlns:a16="http://schemas.microsoft.com/office/drawing/2014/main" id="{78C33669-B735-0F4E-9072-7D4995967B6F}"/>
              </a:ext>
            </a:extLst>
          </p:cNvPr>
          <p:cNvSpPr txBox="1"/>
          <p:nvPr/>
        </p:nvSpPr>
        <p:spPr>
          <a:xfrm>
            <a:off x="644259" y="3121026"/>
            <a:ext cx="6059179" cy="1908215"/>
          </a:xfrm>
          <a:prstGeom prst="rect">
            <a:avLst/>
          </a:prstGeom>
          <a:noFill/>
        </p:spPr>
        <p:txBody>
          <a:bodyPr wrap="square" rtlCol="0">
            <a:spAutoFit/>
          </a:bodyPr>
          <a:lstStyle/>
          <a:p>
            <a:pPr marL="285750" indent="-285750">
              <a:spcAft>
                <a:spcPts val="600"/>
              </a:spcAft>
              <a:buFont typeface="Wingdings" pitchFamily="2" charset="2"/>
              <a:buChar char="è"/>
            </a:pPr>
            <a:r>
              <a:rPr lang="fr-FR" b="1" dirty="0">
                <a:latin typeface="Avenir Heavy" panose="02000503020000020003" pitchFamily="2" charset="0"/>
                <a:sym typeface="Wingdings" pitchFamily="2" charset="2"/>
              </a:rPr>
              <a:t>Le bureau se renouvelle et se féminise!</a:t>
            </a:r>
          </a:p>
          <a:p>
            <a:pPr marL="742950" lvl="1" indent="-285750">
              <a:spcAft>
                <a:spcPts val="600"/>
              </a:spcAft>
              <a:buFont typeface="Wingdings" pitchFamily="2" charset="2"/>
              <a:buChar char="ü"/>
            </a:pPr>
            <a:r>
              <a:rPr lang="fr-FR" dirty="0">
                <a:latin typeface="Avenir Book" panose="02000503020000020003" pitchFamily="2" charset="0"/>
                <a:sym typeface="Wingdings" pitchFamily="2" charset="2"/>
              </a:rPr>
              <a:t>Justine </a:t>
            </a:r>
            <a:r>
              <a:rPr lang="fr-FR" dirty="0" err="1">
                <a:latin typeface="Avenir Book" panose="02000503020000020003" pitchFamily="2" charset="0"/>
                <a:sym typeface="Wingdings" pitchFamily="2" charset="2"/>
              </a:rPr>
              <a:t>Dandoy</a:t>
            </a:r>
            <a:r>
              <a:rPr lang="fr-FR" dirty="0">
                <a:latin typeface="Avenir Book" panose="02000503020000020003" pitchFamily="2" charset="0"/>
                <a:sym typeface="Wingdings" pitchFamily="2" charset="2"/>
              </a:rPr>
              <a:t> et Valérie </a:t>
            </a:r>
            <a:r>
              <a:rPr lang="fr-FR" dirty="0" err="1">
                <a:latin typeface="Avenir Book" panose="02000503020000020003" pitchFamily="2" charset="0"/>
                <a:sym typeface="Wingdings" pitchFamily="2" charset="2"/>
              </a:rPr>
              <a:t>Lossignol</a:t>
            </a:r>
            <a:r>
              <a:rPr lang="fr-FR" dirty="0">
                <a:latin typeface="Avenir Book" panose="02000503020000020003" pitchFamily="2" charset="0"/>
                <a:sym typeface="Wingdings" pitchFamily="2" charset="2"/>
              </a:rPr>
              <a:t> remplacent Michel </a:t>
            </a:r>
            <a:r>
              <a:rPr lang="fr-FR" dirty="0" err="1">
                <a:latin typeface="Avenir Book" panose="02000503020000020003" pitchFamily="2" charset="0"/>
                <a:sym typeface="Wingdings" pitchFamily="2" charset="2"/>
              </a:rPr>
              <a:t>Gelinne</a:t>
            </a:r>
            <a:r>
              <a:rPr lang="fr-FR" dirty="0">
                <a:latin typeface="Avenir Book" panose="02000503020000020003" pitchFamily="2" charset="0"/>
                <a:sym typeface="Wingdings" pitchFamily="2" charset="2"/>
              </a:rPr>
              <a:t> et Étienne </a:t>
            </a:r>
            <a:r>
              <a:rPr lang="fr-FR" dirty="0" err="1">
                <a:latin typeface="Avenir Book" panose="02000503020000020003" pitchFamily="2" charset="0"/>
                <a:sym typeface="Wingdings" pitchFamily="2" charset="2"/>
              </a:rPr>
              <a:t>Pévenasse</a:t>
            </a:r>
            <a:r>
              <a:rPr lang="fr-FR" dirty="0">
                <a:latin typeface="Avenir Book" panose="02000503020000020003" pitchFamily="2" charset="0"/>
                <a:sym typeface="Wingdings" pitchFamily="2" charset="2"/>
              </a:rPr>
              <a:t> à la vice-présidence</a:t>
            </a:r>
          </a:p>
          <a:p>
            <a:pPr marL="742950" lvl="1" indent="-285750">
              <a:spcAft>
                <a:spcPts val="600"/>
              </a:spcAft>
              <a:buFont typeface="Wingdings" pitchFamily="2" charset="2"/>
              <a:buChar char="ü"/>
            </a:pPr>
            <a:r>
              <a:rPr lang="fr-FR" dirty="0">
                <a:latin typeface="Avenir Book" panose="02000503020000020003" pitchFamily="2" charset="0"/>
                <a:sym typeface="Wingdings" pitchFamily="2" charset="2"/>
              </a:rPr>
              <a:t>Bernard Michel remplace Justine </a:t>
            </a:r>
            <a:r>
              <a:rPr lang="fr-FR" dirty="0" err="1">
                <a:latin typeface="Avenir Book" panose="02000503020000020003" pitchFamily="2" charset="0"/>
                <a:sym typeface="Wingdings" pitchFamily="2" charset="2"/>
              </a:rPr>
              <a:t>Dandoy</a:t>
            </a:r>
            <a:r>
              <a:rPr lang="fr-FR" dirty="0">
                <a:latin typeface="Avenir Book" panose="02000503020000020003" pitchFamily="2" charset="0"/>
                <a:sym typeface="Wingdings" pitchFamily="2" charset="2"/>
              </a:rPr>
              <a:t> comme secrétaire.</a:t>
            </a:r>
          </a:p>
        </p:txBody>
      </p:sp>
      <p:sp>
        <p:nvSpPr>
          <p:cNvPr id="13" name="ZoneTexte 12">
            <a:extLst>
              <a:ext uri="{FF2B5EF4-FFF2-40B4-BE49-F238E27FC236}">
                <a16:creationId xmlns:a16="http://schemas.microsoft.com/office/drawing/2014/main" id="{1246E28B-A7F5-3A40-B745-C3EAFFEFDAAC}"/>
              </a:ext>
            </a:extLst>
          </p:cNvPr>
          <p:cNvSpPr txBox="1"/>
          <p:nvPr/>
        </p:nvSpPr>
        <p:spPr>
          <a:xfrm>
            <a:off x="581021" y="5137665"/>
            <a:ext cx="6135209" cy="1200329"/>
          </a:xfrm>
          <a:prstGeom prst="rect">
            <a:avLst/>
          </a:prstGeom>
          <a:solidFill>
            <a:srgbClr val="FF74EE"/>
          </a:solidFill>
        </p:spPr>
        <p:txBody>
          <a:bodyPr wrap="square" rtlCol="0">
            <a:spAutoFit/>
          </a:bodyPr>
          <a:lstStyle/>
          <a:p>
            <a:pPr marL="285750" indent="-285750">
              <a:buFont typeface="Wingdings" pitchFamily="2" charset="2"/>
              <a:buChar char="è"/>
            </a:pPr>
            <a:r>
              <a:rPr lang="fr-FR" b="1" dirty="0">
                <a:latin typeface="Avenir Heavy" panose="02000503020000020003" pitchFamily="2" charset="0"/>
                <a:sym typeface="Wingdings" pitchFamily="2" charset="2"/>
              </a:rPr>
              <a:t>7 réunions </a:t>
            </a:r>
            <a:r>
              <a:rPr lang="fr-FR" dirty="0">
                <a:latin typeface="Avenir Roman" panose="02000503020000020003" pitchFamily="2" charset="0"/>
                <a:sym typeface="Wingdings" pitchFamily="2" charset="2"/>
              </a:rPr>
              <a:t>du CA en 2019, accueillies par les équipes de 7 lieux du secteur.                                  </a:t>
            </a:r>
            <a:r>
              <a:rPr lang="fr-FR" b="1" i="1" dirty="0">
                <a:solidFill>
                  <a:schemeClr val="bg1">
                    <a:lumMod val="50000"/>
                  </a:schemeClr>
                </a:solidFill>
                <a:latin typeface="Avenir Heavy Oblique" panose="02000503020000020003" pitchFamily="2" charset="0"/>
                <a:sym typeface="Wingdings" pitchFamily="2" charset="2"/>
              </a:rPr>
              <a:t>Merci!</a:t>
            </a:r>
          </a:p>
          <a:p>
            <a:pPr marL="285750" indent="-285750">
              <a:buFont typeface="Wingdings" pitchFamily="2" charset="2"/>
              <a:buChar char="è"/>
            </a:pPr>
            <a:r>
              <a:rPr lang="fr-FR" dirty="0">
                <a:latin typeface="Avenir Roman" panose="02000503020000020003" pitchFamily="2" charset="0"/>
                <a:sym typeface="Wingdings" pitchFamily="2" charset="2"/>
              </a:rPr>
              <a:t>Des </a:t>
            </a:r>
            <a:r>
              <a:rPr lang="fr-FR" b="1" dirty="0">
                <a:latin typeface="Avenir Heavy" panose="02000503020000020003" pitchFamily="2" charset="0"/>
                <a:sym typeface="Wingdings" pitchFamily="2" charset="2"/>
              </a:rPr>
              <a:t>GT</a:t>
            </a:r>
            <a:r>
              <a:rPr lang="fr-FR" dirty="0">
                <a:latin typeface="Avenir Roman" panose="02000503020000020003" pitchFamily="2" charset="0"/>
                <a:sym typeface="Wingdings" pitchFamily="2" charset="2"/>
              </a:rPr>
              <a:t> en lien avec des chantiers spécifiques: refonte des statuts, projet </a:t>
            </a:r>
            <a:r>
              <a:rPr lang="fr-FR" dirty="0" err="1">
                <a:latin typeface="Avenir Roman" panose="02000503020000020003" pitchFamily="2" charset="0"/>
                <a:sym typeface="Wingdings" pitchFamily="2" charset="2"/>
              </a:rPr>
              <a:t>fédératitif</a:t>
            </a:r>
            <a:r>
              <a:rPr lang="fr-FR" dirty="0">
                <a:latin typeface="Avenir Roman" panose="02000503020000020003" pitchFamily="2" charset="0"/>
                <a:sym typeface="Wingdings" pitchFamily="2" charset="2"/>
              </a:rPr>
              <a:t> commun ACC-ASTRAC</a:t>
            </a:r>
          </a:p>
        </p:txBody>
      </p:sp>
      <p:sp>
        <p:nvSpPr>
          <p:cNvPr id="14" name="ZoneTexte 13">
            <a:extLst>
              <a:ext uri="{FF2B5EF4-FFF2-40B4-BE49-F238E27FC236}">
                <a16:creationId xmlns:a16="http://schemas.microsoft.com/office/drawing/2014/main" id="{C278B03A-97A0-BE4C-BE8B-2C9DBF830A79}"/>
              </a:ext>
            </a:extLst>
          </p:cNvPr>
          <p:cNvSpPr txBox="1"/>
          <p:nvPr/>
        </p:nvSpPr>
        <p:spPr>
          <a:xfrm>
            <a:off x="7145079" y="4736034"/>
            <a:ext cx="4785252" cy="1554272"/>
          </a:xfrm>
          <a:prstGeom prst="rect">
            <a:avLst/>
          </a:prstGeom>
          <a:noFill/>
        </p:spPr>
        <p:txBody>
          <a:bodyPr wrap="square" rtlCol="0">
            <a:spAutoFit/>
          </a:bodyPr>
          <a:lstStyle/>
          <a:p>
            <a:pPr marL="285750" indent="-285750">
              <a:spcAft>
                <a:spcPts val="600"/>
              </a:spcAft>
              <a:buFont typeface="Wingdings" pitchFamily="2" charset="2"/>
              <a:buChar char="è"/>
            </a:pPr>
            <a:r>
              <a:rPr lang="fr-FR" b="1" dirty="0">
                <a:latin typeface="Avenir Heavy" panose="02000503020000020003" pitchFamily="2" charset="0"/>
                <a:sym typeface="Wingdings" pitchFamily="2" charset="2"/>
              </a:rPr>
              <a:t>Du changement au sein de l’équipe…</a:t>
            </a:r>
          </a:p>
          <a:p>
            <a:pPr>
              <a:spcAft>
                <a:spcPts val="600"/>
              </a:spcAft>
            </a:pPr>
            <a:r>
              <a:rPr lang="fr-FR" dirty="0" err="1">
                <a:latin typeface="Avenir Book" panose="02000503020000020003" pitchFamily="2" charset="0"/>
                <a:sym typeface="Wingdings" pitchFamily="2" charset="2"/>
              </a:rPr>
              <a:t>Frédéricque</a:t>
            </a:r>
            <a:r>
              <a:rPr lang="fr-FR" dirty="0">
                <a:latin typeface="Avenir Book" panose="02000503020000020003" pitchFamily="2" charset="0"/>
                <a:sym typeface="Wingdings" pitchFamily="2" charset="2"/>
              </a:rPr>
              <a:t> </a:t>
            </a:r>
            <a:r>
              <a:rPr lang="fr-FR" dirty="0" err="1">
                <a:latin typeface="Avenir Book" panose="02000503020000020003" pitchFamily="2" charset="0"/>
                <a:sym typeface="Wingdings" pitchFamily="2" charset="2"/>
              </a:rPr>
              <a:t>Bigonville</a:t>
            </a:r>
            <a:r>
              <a:rPr lang="fr-FR" dirty="0">
                <a:latin typeface="Avenir Book" panose="02000503020000020003" pitchFamily="2" charset="0"/>
                <a:sym typeface="Wingdings" pitchFamily="2" charset="2"/>
              </a:rPr>
              <a:t> quitte l’équipe fin janvier. Arielle de </a:t>
            </a:r>
            <a:r>
              <a:rPr lang="fr-FR" dirty="0" err="1">
                <a:latin typeface="Avenir Book" panose="02000503020000020003" pitchFamily="2" charset="0"/>
                <a:sym typeface="Wingdings" pitchFamily="2" charset="2"/>
              </a:rPr>
              <a:t>Terwangne</a:t>
            </a:r>
            <a:r>
              <a:rPr lang="fr-FR" dirty="0">
                <a:latin typeface="Avenir Book" panose="02000503020000020003" pitchFamily="2" charset="0"/>
                <a:sym typeface="Wingdings" pitchFamily="2" charset="2"/>
              </a:rPr>
              <a:t> la remplace de mai à la fin de l’année. Le  recrutement de Marie Lambert annonce une stabilisation.</a:t>
            </a:r>
          </a:p>
        </p:txBody>
      </p:sp>
    </p:spTree>
    <p:extLst>
      <p:ext uri="{BB962C8B-B14F-4D97-AF65-F5344CB8AC3E}">
        <p14:creationId xmlns:p14="http://schemas.microsoft.com/office/powerpoint/2010/main" val="165257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581021" y="325968"/>
            <a:ext cx="10515600" cy="1119186"/>
          </a:xfrm>
        </p:spPr>
        <p:txBody>
          <a:bodyPr>
            <a:normAutofit/>
          </a:bodyPr>
          <a:lstStyle/>
          <a:p>
            <a:pPr algn="ctr"/>
            <a:r>
              <a:rPr lang="fr-FR" sz="2800" b="1" dirty="0">
                <a:latin typeface="Avenir Heavy" panose="02000503020000020003" pitchFamily="2" charset="0"/>
              </a:rPr>
              <a:t>Missions clé, cadre d’action</a:t>
            </a:r>
          </a:p>
        </p:txBody>
      </p:sp>
      <p:sp>
        <p:nvSpPr>
          <p:cNvPr id="18" name="ZoneTexte 17">
            <a:extLst>
              <a:ext uri="{FF2B5EF4-FFF2-40B4-BE49-F238E27FC236}">
                <a16:creationId xmlns:a16="http://schemas.microsoft.com/office/drawing/2014/main" id="{0A1ABD8D-57BB-4F47-A60A-9F5801614C99}"/>
              </a:ext>
            </a:extLst>
          </p:cNvPr>
          <p:cNvSpPr txBox="1"/>
          <p:nvPr/>
        </p:nvSpPr>
        <p:spPr>
          <a:xfrm>
            <a:off x="581021" y="1379577"/>
            <a:ext cx="10958707" cy="4862870"/>
          </a:xfrm>
          <a:prstGeom prst="rect">
            <a:avLst/>
          </a:prstGeom>
          <a:noFill/>
        </p:spPr>
        <p:txBody>
          <a:bodyPr wrap="square" rtlCol="0">
            <a:spAutoFit/>
          </a:bodyPr>
          <a:lstStyle/>
          <a:p>
            <a:pPr marL="342900" indent="-342900">
              <a:spcAft>
                <a:spcPts val="1200"/>
              </a:spcAft>
              <a:buFont typeface="Wingdings" pitchFamily="2" charset="2"/>
              <a:buChar char="ü"/>
            </a:pPr>
            <a:r>
              <a:rPr lang="fr-FR" sz="2000" b="1" dirty="0">
                <a:latin typeface="Avenir Heavy" panose="02000503020000020003" pitchFamily="2" charset="0"/>
                <a:sym typeface="Wingdings" pitchFamily="2" charset="2"/>
              </a:rPr>
              <a:t>2 volets d’action « historiques » qui se tiennent et se </a:t>
            </a:r>
            <a:r>
              <a:rPr lang="fr-FR" sz="2000" b="1" dirty="0" err="1">
                <a:latin typeface="Avenir Heavy" panose="02000503020000020003" pitchFamily="2" charset="0"/>
                <a:sym typeface="Wingdings" pitchFamily="2" charset="2"/>
              </a:rPr>
              <a:t>nourissent</a:t>
            </a:r>
            <a:r>
              <a:rPr lang="fr-FR" sz="2000" b="1" dirty="0">
                <a:latin typeface="Avenir Heavy" panose="02000503020000020003" pitchFamily="2" charset="0"/>
                <a:sym typeface="Wingdings" pitchFamily="2" charset="2"/>
              </a:rPr>
              <a:t>:</a:t>
            </a:r>
          </a:p>
          <a:p>
            <a:pPr marL="1257300" lvl="2" indent="-342900">
              <a:spcAft>
                <a:spcPts val="1200"/>
              </a:spcAft>
              <a:buFont typeface="Arial" panose="020B0604020202020204" pitchFamily="34" charset="0"/>
              <a:buChar char="•"/>
            </a:pPr>
            <a:r>
              <a:rPr lang="fr-FR" sz="2000" b="1" dirty="0">
                <a:solidFill>
                  <a:srgbClr val="FF40FF"/>
                </a:solidFill>
                <a:latin typeface="Avenir Heavy" panose="02000503020000020003" pitchFamily="2" charset="0"/>
                <a:sym typeface="Wingdings" pitchFamily="2" charset="2"/>
              </a:rPr>
              <a:t>mettre en réseau </a:t>
            </a:r>
            <a:r>
              <a:rPr lang="fr-FR" sz="2000" b="1" dirty="0">
                <a:latin typeface="Avenir Heavy" panose="02000503020000020003" pitchFamily="2" charset="0"/>
                <a:sym typeface="Wingdings" pitchFamily="2" charset="2"/>
              </a:rPr>
              <a:t>les équipes et les travailleurs, </a:t>
            </a:r>
            <a:r>
              <a:rPr lang="fr-FR" sz="2000" b="1" dirty="0">
                <a:solidFill>
                  <a:srgbClr val="FF40FF"/>
                </a:solidFill>
                <a:latin typeface="Avenir Heavy" panose="02000503020000020003" pitchFamily="2" charset="0"/>
                <a:sym typeface="Wingdings" pitchFamily="2" charset="2"/>
              </a:rPr>
              <a:t>nourrir et valoriser</a:t>
            </a:r>
            <a:r>
              <a:rPr lang="fr-FR" sz="2000" b="1" dirty="0">
                <a:latin typeface="Avenir Heavy" panose="02000503020000020003" pitchFamily="2" charset="0"/>
                <a:sym typeface="Wingdings" pitchFamily="2" charset="2"/>
              </a:rPr>
              <a:t> leur action;</a:t>
            </a:r>
          </a:p>
          <a:p>
            <a:pPr marL="1257300" lvl="2" indent="-342900">
              <a:spcAft>
                <a:spcPts val="1200"/>
              </a:spcAft>
              <a:buFont typeface="Arial" panose="020B0604020202020204" pitchFamily="34" charset="0"/>
              <a:buChar char="•"/>
            </a:pPr>
            <a:r>
              <a:rPr lang="fr-FR" sz="2000" b="1" dirty="0">
                <a:solidFill>
                  <a:srgbClr val="FF40FF"/>
                </a:solidFill>
                <a:latin typeface="Avenir Heavy" panose="02000503020000020003" pitchFamily="2" charset="0"/>
                <a:sym typeface="Wingdings" pitchFamily="2" charset="2"/>
              </a:rPr>
              <a:t>représenter</a:t>
            </a:r>
            <a:r>
              <a:rPr lang="fr-FR" sz="2000" b="1" dirty="0">
                <a:latin typeface="Avenir Heavy" panose="02000503020000020003" pitchFamily="2" charset="0"/>
                <a:sym typeface="Wingdings" pitchFamily="2" charset="2"/>
              </a:rPr>
              <a:t> les professionnels et </a:t>
            </a:r>
            <a:r>
              <a:rPr lang="fr-FR" sz="2000" b="1" dirty="0">
                <a:solidFill>
                  <a:srgbClr val="FF40FF"/>
                </a:solidFill>
                <a:latin typeface="Avenir Heavy" panose="02000503020000020003" pitchFamily="2" charset="0"/>
                <a:sym typeface="Wingdings" pitchFamily="2" charset="2"/>
              </a:rPr>
              <a:t>défendre</a:t>
            </a:r>
            <a:r>
              <a:rPr lang="fr-FR" sz="2000" b="1" dirty="0">
                <a:latin typeface="Avenir Heavy" panose="02000503020000020003" pitchFamily="2" charset="0"/>
                <a:sym typeface="Wingdings" pitchFamily="2" charset="2"/>
              </a:rPr>
              <a:t> leurs positions et intérêts collectifs</a:t>
            </a:r>
            <a:endParaRPr lang="fr-FR" sz="2000" b="1" dirty="0">
              <a:latin typeface="Avenir Roman" panose="02000503020000020003" pitchFamily="2" charset="0"/>
              <a:sym typeface="Wingdings" pitchFamily="2" charset="2"/>
            </a:endParaRPr>
          </a:p>
          <a:p>
            <a:pPr marL="342900" indent="-342900">
              <a:spcAft>
                <a:spcPts val="1200"/>
              </a:spcAft>
              <a:buFont typeface="Wingdings" pitchFamily="2" charset="2"/>
              <a:buChar char="ü"/>
            </a:pPr>
            <a:r>
              <a:rPr lang="fr-FR" sz="2000" b="1" dirty="0">
                <a:latin typeface="Avenir Roman" panose="02000503020000020003" pitchFamily="2" charset="0"/>
                <a:sym typeface="Wingdings" pitchFamily="2" charset="2"/>
              </a:rPr>
              <a:t>un contrat-programme soutenu par la FWB dans le cadre du décret 2013, un plan d’action 2017-’21, un </a:t>
            </a:r>
            <a:r>
              <a:rPr lang="fr-FR" sz="2000" b="1" dirty="0">
                <a:solidFill>
                  <a:srgbClr val="FF40FF"/>
                </a:solidFill>
                <a:latin typeface="Avenir Roman" panose="02000503020000020003" pitchFamily="2" charset="0"/>
                <a:sym typeface="Wingdings" pitchFamily="2" charset="2"/>
              </a:rPr>
              <a:t>cahier de charges </a:t>
            </a:r>
            <a:r>
              <a:rPr lang="fr-FR" sz="2000" b="1" dirty="0">
                <a:latin typeface="Avenir Roman" panose="02000503020000020003" pitchFamily="2" charset="0"/>
                <a:sym typeface="Wingdings" pitchFamily="2" charset="2"/>
              </a:rPr>
              <a:t>autour de 5 axes:</a:t>
            </a:r>
          </a:p>
          <a:p>
            <a:pPr marL="1257300" lvl="2" indent="-342900">
              <a:spcAft>
                <a:spcPts val="1200"/>
              </a:spcAft>
              <a:buFont typeface="Arial" panose="020B0604020202020204" pitchFamily="34" charset="0"/>
              <a:buChar char="•"/>
            </a:pPr>
            <a:r>
              <a:rPr lang="fr-FR" sz="2000" b="1" dirty="0">
                <a:latin typeface="Avenir Roman" panose="02000503020000020003" pitchFamily="2" charset="0"/>
                <a:sym typeface="Wingdings" pitchFamily="2" charset="2"/>
              </a:rPr>
              <a:t>rencontres pro</a:t>
            </a:r>
          </a:p>
          <a:p>
            <a:pPr marL="1257300" lvl="2" indent="-342900">
              <a:spcAft>
                <a:spcPts val="1200"/>
              </a:spcAft>
              <a:buFont typeface="Arial" panose="020B0604020202020204" pitchFamily="34" charset="0"/>
              <a:buChar char="•"/>
            </a:pPr>
            <a:r>
              <a:rPr lang="fr-FR" sz="2000" b="1" dirty="0">
                <a:latin typeface="Avenir Roman" panose="02000503020000020003" pitchFamily="2" charset="0"/>
                <a:sym typeface="Wingdings" pitchFamily="2" charset="2"/>
              </a:rPr>
              <a:t>communication/liaison</a:t>
            </a:r>
          </a:p>
          <a:p>
            <a:pPr marL="1257300" lvl="2" indent="-342900">
              <a:spcAft>
                <a:spcPts val="1200"/>
              </a:spcAft>
              <a:buFont typeface="Arial" panose="020B0604020202020204" pitchFamily="34" charset="0"/>
              <a:buChar char="•"/>
            </a:pPr>
            <a:r>
              <a:rPr lang="fr-FR" sz="2000" b="1" dirty="0">
                <a:latin typeface="Avenir Roman" panose="02000503020000020003" pitchFamily="2" charset="0"/>
                <a:sym typeface="Wingdings" pitchFamily="2" charset="2"/>
              </a:rPr>
              <a:t>soutien à l’entraide et à la mutualisation</a:t>
            </a:r>
          </a:p>
          <a:p>
            <a:pPr marL="1257300" lvl="2" indent="-342900">
              <a:spcAft>
                <a:spcPts val="1200"/>
              </a:spcAft>
              <a:buFont typeface="Arial" panose="020B0604020202020204" pitchFamily="34" charset="0"/>
              <a:buChar char="•"/>
            </a:pPr>
            <a:r>
              <a:rPr lang="fr-FR" sz="2000" b="1" dirty="0">
                <a:latin typeface="Avenir Roman" panose="02000503020000020003" pitchFamily="2" charset="0"/>
                <a:sym typeface="Wingdings" pitchFamily="2" charset="2"/>
              </a:rPr>
              <a:t>« transversalité »</a:t>
            </a:r>
          </a:p>
          <a:p>
            <a:pPr marL="1257300" lvl="2" indent="-342900">
              <a:spcAft>
                <a:spcPts val="1200"/>
              </a:spcAft>
              <a:buFont typeface="Arial" panose="020B0604020202020204" pitchFamily="34" charset="0"/>
              <a:buChar char="•"/>
            </a:pPr>
            <a:r>
              <a:rPr lang="fr-FR" sz="2000" b="1" dirty="0">
                <a:latin typeface="Avenir Roman" panose="02000503020000020003" pitchFamily="2" charset="0"/>
                <a:sym typeface="Wingdings" pitchFamily="2" charset="2"/>
              </a:rPr>
              <a:t>représentation/défense</a:t>
            </a:r>
          </a:p>
          <a:p>
            <a:pPr marL="342900" indent="-342900">
              <a:spcAft>
                <a:spcPts val="1200"/>
              </a:spcAft>
              <a:buFont typeface="Wingdings" pitchFamily="2" charset="2"/>
              <a:buChar char="ü"/>
            </a:pPr>
            <a:r>
              <a:rPr lang="fr-FR" sz="2000" b="1" dirty="0">
                <a:latin typeface="Avenir Roman" panose="02000503020000020003" pitchFamily="2" charset="0"/>
                <a:sym typeface="Wingdings" pitchFamily="2" charset="2"/>
              </a:rPr>
              <a:t>une convention </a:t>
            </a:r>
            <a:r>
              <a:rPr lang="fr-FR" sz="2000" b="1" dirty="0">
                <a:solidFill>
                  <a:srgbClr val="FF40FF"/>
                </a:solidFill>
                <a:latin typeface="Avenir Roman" panose="02000503020000020003" pitchFamily="2" charset="0"/>
                <a:sym typeface="Wingdings" pitchFamily="2" charset="2"/>
              </a:rPr>
              <a:t>ACC-ASTRAC</a:t>
            </a:r>
            <a:r>
              <a:rPr lang="fr-FR" sz="2000" b="1" dirty="0">
                <a:latin typeface="Avenir Roman" panose="02000503020000020003" pitchFamily="2" charset="0"/>
                <a:sym typeface="Wingdings" pitchFamily="2" charset="2"/>
              </a:rPr>
              <a:t>, une action fédérative conjointe toujours plus forte</a:t>
            </a:r>
            <a:endParaRPr lang="fr-FR" sz="2000" b="1" dirty="0">
              <a:latin typeface="Avenir Heavy" panose="02000503020000020003" pitchFamily="2" charset="0"/>
              <a:sym typeface="Wingdings" pitchFamily="2" charset="2"/>
            </a:endParaRPr>
          </a:p>
        </p:txBody>
      </p:sp>
      <p:sp>
        <p:nvSpPr>
          <p:cNvPr id="14" name="Explosion 2 13">
            <a:extLst>
              <a:ext uri="{FF2B5EF4-FFF2-40B4-BE49-F238E27FC236}">
                <a16:creationId xmlns:a16="http://schemas.microsoft.com/office/drawing/2014/main" id="{2BC0A912-D098-614E-9618-B5476952A061}"/>
              </a:ext>
            </a:extLst>
          </p:cNvPr>
          <p:cNvSpPr/>
          <p:nvPr/>
        </p:nvSpPr>
        <p:spPr>
          <a:xfrm rot="1394004">
            <a:off x="951093" y="77935"/>
            <a:ext cx="10536332" cy="6988035"/>
          </a:xfrm>
          <a:prstGeom prst="irregularSeal2">
            <a:avLst/>
          </a:prstGeom>
          <a:solidFill>
            <a:srgbClr val="FFCEEC">
              <a:alpha val="36863"/>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Tree>
    <p:extLst>
      <p:ext uri="{BB962C8B-B14F-4D97-AF65-F5344CB8AC3E}">
        <p14:creationId xmlns:p14="http://schemas.microsoft.com/office/powerpoint/2010/main" val="413776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928493" y="379477"/>
            <a:ext cx="10515600" cy="1119186"/>
          </a:xfrm>
        </p:spPr>
        <p:txBody>
          <a:bodyPr>
            <a:normAutofit/>
          </a:bodyPr>
          <a:lstStyle/>
          <a:p>
            <a:pPr algn="ctr"/>
            <a:r>
              <a:rPr lang="fr-FR" sz="2800" b="1" dirty="0">
                <a:latin typeface="Avenir Heavy" panose="02000503020000020003" pitchFamily="2" charset="0"/>
              </a:rPr>
              <a:t>2019: tendances - faits marquants</a:t>
            </a:r>
          </a:p>
        </p:txBody>
      </p:sp>
      <p:sp>
        <p:nvSpPr>
          <p:cNvPr id="10" name="ZoneTexte 9">
            <a:extLst>
              <a:ext uri="{FF2B5EF4-FFF2-40B4-BE49-F238E27FC236}">
                <a16:creationId xmlns:a16="http://schemas.microsoft.com/office/drawing/2014/main" id="{C395E74A-96C5-0344-8237-12A6EFA9D954}"/>
              </a:ext>
            </a:extLst>
          </p:cNvPr>
          <p:cNvSpPr txBox="1"/>
          <p:nvPr/>
        </p:nvSpPr>
        <p:spPr>
          <a:xfrm>
            <a:off x="815729" y="1316953"/>
            <a:ext cx="8328269" cy="2693045"/>
          </a:xfrm>
          <a:prstGeom prst="rect">
            <a:avLst/>
          </a:prstGeom>
          <a:solidFill>
            <a:schemeClr val="bg1">
              <a:lumMod val="95000"/>
            </a:schemeClr>
          </a:solidFill>
        </p:spPr>
        <p:txBody>
          <a:bodyPr wrap="square" rtlCol="0" anchor="ctr">
            <a:spAutoFit/>
          </a:bodyPr>
          <a:lstStyle/>
          <a:p>
            <a:pPr>
              <a:spcAft>
                <a:spcPts val="600"/>
              </a:spcAft>
            </a:pPr>
            <a:r>
              <a:rPr lang="fr-FR" sz="2200" dirty="0">
                <a:latin typeface="Avenir Book" panose="02000503020000020003" pitchFamily="2" charset="0"/>
                <a:sym typeface="Wingdings" pitchFamily="2" charset="2"/>
              </a:rPr>
              <a:t> La </a:t>
            </a:r>
            <a:r>
              <a:rPr lang="fr-FR" sz="2200" b="1" dirty="0">
                <a:latin typeface="Avenir Heavy" panose="02000503020000020003" pitchFamily="2" charset="0"/>
                <a:sym typeface="Wingdings" pitchFamily="2" charset="2"/>
              </a:rPr>
              <a:t>poursuite des activités et des projets en cours pour et avec les professionnels et les équipes</a:t>
            </a:r>
          </a:p>
          <a:p>
            <a:pPr marL="800100" lvl="1" indent="-342900">
              <a:spcAft>
                <a:spcPts val="400"/>
              </a:spcAft>
              <a:buFont typeface="Wingdings" pitchFamily="2" charset="2"/>
              <a:buChar char="ü"/>
            </a:pPr>
            <a:r>
              <a:rPr lang="fr-FR" sz="2200" b="1" dirty="0" err="1">
                <a:latin typeface="Avenir Heavy" panose="02000503020000020003" pitchFamily="2" charset="0"/>
                <a:sym typeface="Wingdings" pitchFamily="2" charset="2"/>
              </a:rPr>
              <a:t>Jpro</a:t>
            </a:r>
            <a:r>
              <a:rPr lang="fr-FR" sz="2200" b="1" dirty="0">
                <a:latin typeface="Avenir Heavy" panose="02000503020000020003" pitchFamily="2" charset="0"/>
                <a:sym typeface="Wingdings" pitchFamily="2" charset="2"/>
              </a:rPr>
              <a:t> </a:t>
            </a:r>
            <a:r>
              <a:rPr lang="fr-FR" sz="2200" dirty="0">
                <a:latin typeface="Avenir Book" panose="02000503020000020003" pitchFamily="2" charset="0"/>
                <a:sym typeface="Wingdings" pitchFamily="2" charset="2"/>
              </a:rPr>
              <a:t>et autres rencontres</a:t>
            </a:r>
          </a:p>
          <a:p>
            <a:pPr marL="800100" lvl="1" indent="-342900">
              <a:spcAft>
                <a:spcPts val="400"/>
              </a:spcAft>
              <a:buFont typeface="Wingdings" pitchFamily="2" charset="2"/>
              <a:buChar char="ü"/>
            </a:pPr>
            <a:r>
              <a:rPr lang="fr-FR" sz="2200" b="1" dirty="0">
                <a:latin typeface="Avenir Heavy" panose="02000503020000020003" pitchFamily="2" charset="0"/>
                <a:sym typeface="Wingdings" pitchFamily="2" charset="2"/>
              </a:rPr>
              <a:t>PEP: la Plateforme d’Échange et de Partage se consolide!</a:t>
            </a:r>
          </a:p>
          <a:p>
            <a:pPr marL="800100" lvl="1" indent="-342900">
              <a:spcAft>
                <a:spcPts val="400"/>
              </a:spcAft>
              <a:buFont typeface="Wingdings" pitchFamily="2" charset="2"/>
              <a:buChar char="ü"/>
            </a:pPr>
            <a:r>
              <a:rPr lang="fr-FR" sz="2200" dirty="0">
                <a:latin typeface="Avenir Book" panose="02000503020000020003" pitchFamily="2" charset="0"/>
                <a:sym typeface="Wingdings" pitchFamily="2" charset="2"/>
              </a:rPr>
              <a:t>information des professionnels via </a:t>
            </a:r>
            <a:r>
              <a:rPr lang="fr-FR" sz="2200" b="1" dirty="0" err="1">
                <a:latin typeface="Avenir Heavy" panose="02000503020000020003" pitchFamily="2" charset="0"/>
                <a:sym typeface="Wingdings" pitchFamily="2" charset="2"/>
              </a:rPr>
              <a:t>astrac.be</a:t>
            </a:r>
            <a:r>
              <a:rPr lang="fr-FR" sz="2200" dirty="0">
                <a:latin typeface="Avenir Book" panose="02000503020000020003" pitchFamily="2" charset="0"/>
                <a:sym typeface="Wingdings" pitchFamily="2" charset="2"/>
              </a:rPr>
              <a:t>, brèves, etc.</a:t>
            </a:r>
          </a:p>
          <a:p>
            <a:pPr marL="800100" lvl="1" indent="-342900">
              <a:spcAft>
                <a:spcPts val="400"/>
              </a:spcAft>
              <a:buFont typeface="Wingdings" pitchFamily="2" charset="2"/>
              <a:buChar char="ü"/>
            </a:pPr>
            <a:r>
              <a:rPr lang="fr-FR" sz="2200" dirty="0">
                <a:latin typeface="Avenir Book" panose="02000503020000020003" pitchFamily="2" charset="0"/>
                <a:sym typeface="Wingdings" pitchFamily="2" charset="2"/>
              </a:rPr>
              <a:t>Carte pro</a:t>
            </a:r>
          </a:p>
        </p:txBody>
      </p:sp>
      <p:sp>
        <p:nvSpPr>
          <p:cNvPr id="4" name="ZoneTexte 3">
            <a:extLst>
              <a:ext uri="{FF2B5EF4-FFF2-40B4-BE49-F238E27FC236}">
                <a16:creationId xmlns:a16="http://schemas.microsoft.com/office/drawing/2014/main" id="{DB8A02ED-EBE9-064B-AB2D-07BC3F70E06D}"/>
              </a:ext>
            </a:extLst>
          </p:cNvPr>
          <p:cNvSpPr txBox="1"/>
          <p:nvPr/>
        </p:nvSpPr>
        <p:spPr>
          <a:xfrm rot="836291">
            <a:off x="9434224" y="1743740"/>
            <a:ext cx="2478564" cy="707886"/>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Mettre en réseau</a:t>
            </a:r>
          </a:p>
          <a:p>
            <a:pPr algn="ctr"/>
            <a:r>
              <a:rPr lang="fr-FR" sz="2000" b="1" i="1" dirty="0">
                <a:latin typeface="Avenir Heavy Oblique" panose="02000503020000020003" pitchFamily="2" charset="0"/>
                <a:sym typeface="Wingdings" pitchFamily="2" charset="2"/>
              </a:rPr>
              <a:t>Nourrir et valoriser</a:t>
            </a:r>
            <a:endParaRPr lang="fr-FR" sz="2000" b="1" i="1" dirty="0">
              <a:latin typeface="Avenir Heavy Oblique" panose="02000503020000020003" pitchFamily="2" charset="0"/>
            </a:endParaRPr>
          </a:p>
        </p:txBody>
      </p:sp>
      <p:sp>
        <p:nvSpPr>
          <p:cNvPr id="5" name="ZoneTexte 4">
            <a:extLst>
              <a:ext uri="{FF2B5EF4-FFF2-40B4-BE49-F238E27FC236}">
                <a16:creationId xmlns:a16="http://schemas.microsoft.com/office/drawing/2014/main" id="{41A5673E-FCC5-EF48-8061-441E441BA195}"/>
              </a:ext>
            </a:extLst>
          </p:cNvPr>
          <p:cNvSpPr txBox="1"/>
          <p:nvPr/>
        </p:nvSpPr>
        <p:spPr>
          <a:xfrm>
            <a:off x="5613991" y="4330720"/>
            <a:ext cx="6124897" cy="2200602"/>
          </a:xfrm>
          <a:prstGeom prst="rect">
            <a:avLst/>
          </a:prstGeom>
          <a:noFill/>
        </p:spPr>
        <p:txBody>
          <a:bodyPr wrap="square" rtlCol="0">
            <a:spAutoFit/>
          </a:bodyPr>
          <a:lstStyle/>
          <a:p>
            <a:pPr>
              <a:spcAft>
                <a:spcPts val="600"/>
              </a:spcAft>
            </a:pPr>
            <a:r>
              <a:rPr lang="fr-FR" sz="2200" b="1" i="1" dirty="0">
                <a:solidFill>
                  <a:srgbClr val="FF40FF"/>
                </a:solidFill>
                <a:latin typeface="Avenir Heavy Oblique" panose="02000503020000020003" pitchFamily="2" charset="0"/>
                <a:sym typeface="Wingdings" pitchFamily="2" charset="2"/>
              </a:rPr>
              <a:t>Points d’attention:</a:t>
            </a:r>
          </a:p>
          <a:p>
            <a:pPr marL="342900" indent="-342900">
              <a:buFont typeface="Arial" panose="020B0604020202020204" pitchFamily="34" charset="0"/>
              <a:buChar char="•"/>
            </a:pPr>
            <a:r>
              <a:rPr lang="fr-FR" sz="2200" i="1" dirty="0">
                <a:solidFill>
                  <a:srgbClr val="FF40FF"/>
                </a:solidFill>
                <a:latin typeface="Avenir Book Oblique" panose="02000503020000020003" pitchFamily="2" charset="0"/>
                <a:sym typeface="Wingdings" pitchFamily="2" charset="2"/>
              </a:rPr>
              <a:t>ouvrir encore plus à </a:t>
            </a:r>
            <a:r>
              <a:rPr lang="fr-FR" sz="2200" b="1" i="1" dirty="0">
                <a:solidFill>
                  <a:srgbClr val="FF40FF"/>
                </a:solidFill>
                <a:latin typeface="Avenir Heavy Oblique" panose="02000503020000020003" pitchFamily="2" charset="0"/>
                <a:sym typeface="Wingdings" pitchFamily="2" charset="2"/>
              </a:rPr>
              <a:t>tous les métiers</a:t>
            </a:r>
          </a:p>
          <a:p>
            <a:pPr marL="342900" indent="-342900">
              <a:buFont typeface="Arial" panose="020B0604020202020204" pitchFamily="34" charset="0"/>
              <a:buChar char="•"/>
            </a:pPr>
            <a:r>
              <a:rPr lang="fr-FR" sz="2200" i="1" dirty="0">
                <a:solidFill>
                  <a:srgbClr val="FF40FF"/>
                </a:solidFill>
                <a:latin typeface="Avenir Book Oblique" panose="02000503020000020003" pitchFamily="2" charset="0"/>
                <a:sym typeface="Wingdings" pitchFamily="2" charset="2"/>
              </a:rPr>
              <a:t>faciliter et soutenir la mise en pratiques des</a:t>
            </a:r>
            <a:r>
              <a:rPr lang="fr-FR" sz="2200" b="1" i="1" dirty="0">
                <a:solidFill>
                  <a:srgbClr val="FF40FF"/>
                </a:solidFill>
                <a:latin typeface="Avenir Heavy Oblique" panose="02000503020000020003" pitchFamily="2" charset="0"/>
                <a:sym typeface="Wingdings" pitchFamily="2" charset="2"/>
              </a:rPr>
              <a:t> droits culturels</a:t>
            </a:r>
          </a:p>
          <a:p>
            <a:pPr marL="342900" indent="-342900">
              <a:buFont typeface="Arial" panose="020B0604020202020204" pitchFamily="34" charset="0"/>
              <a:buChar char="•"/>
            </a:pPr>
            <a:r>
              <a:rPr lang="fr-FR" sz="2200" i="1" dirty="0">
                <a:solidFill>
                  <a:srgbClr val="FF40FF"/>
                </a:solidFill>
                <a:latin typeface="Avenir Book Oblique" panose="02000503020000020003" pitchFamily="2" charset="0"/>
                <a:sym typeface="Wingdings" pitchFamily="2" charset="2"/>
              </a:rPr>
              <a:t>multiplier les articulations </a:t>
            </a:r>
            <a:r>
              <a:rPr lang="fr-FR" sz="2200" b="1" i="1" dirty="0">
                <a:solidFill>
                  <a:srgbClr val="FF40FF"/>
                </a:solidFill>
                <a:latin typeface="Avenir Heavy Oblique" panose="02000503020000020003" pitchFamily="2" charset="0"/>
                <a:sym typeface="Wingdings" pitchFamily="2" charset="2"/>
              </a:rPr>
              <a:t>ACC-ASTRAC</a:t>
            </a:r>
          </a:p>
          <a:p>
            <a:pPr marL="342900" indent="-342900">
              <a:buFont typeface="Arial" panose="020B0604020202020204" pitchFamily="34" charset="0"/>
              <a:buChar char="•"/>
            </a:pPr>
            <a:r>
              <a:rPr lang="fr-FR" sz="2200" i="1" dirty="0">
                <a:solidFill>
                  <a:srgbClr val="FF40FF"/>
                </a:solidFill>
                <a:latin typeface="Avenir Book Oblique" panose="02000503020000020003" pitchFamily="2" charset="0"/>
                <a:sym typeface="Wingdings" pitchFamily="2" charset="2"/>
              </a:rPr>
              <a:t>associer de nombreux autres partenaires</a:t>
            </a:r>
            <a:endParaRPr lang="fr-FR" sz="2200" i="1" dirty="0">
              <a:latin typeface="Avenir Book Oblique" panose="02000503020000020003" pitchFamily="2" charset="0"/>
              <a:sym typeface="Wingdings" pitchFamily="2" charset="2"/>
            </a:endParaRPr>
          </a:p>
        </p:txBody>
      </p:sp>
      <p:sp>
        <p:nvSpPr>
          <p:cNvPr id="7" name="ZoneTexte 6">
            <a:extLst>
              <a:ext uri="{FF2B5EF4-FFF2-40B4-BE49-F238E27FC236}">
                <a16:creationId xmlns:a16="http://schemas.microsoft.com/office/drawing/2014/main" id="{00BA869A-651B-AB48-9695-3C1E5381702A}"/>
              </a:ext>
            </a:extLst>
          </p:cNvPr>
          <p:cNvSpPr txBox="1"/>
          <p:nvPr/>
        </p:nvSpPr>
        <p:spPr>
          <a:xfrm>
            <a:off x="499597" y="4413012"/>
            <a:ext cx="4859329" cy="1708160"/>
          </a:xfrm>
          <a:prstGeom prst="rect">
            <a:avLst/>
          </a:prstGeom>
          <a:noFill/>
        </p:spPr>
        <p:txBody>
          <a:bodyPr wrap="square" rtlCol="0">
            <a:spAutoFit/>
          </a:bodyPr>
          <a:lstStyle/>
          <a:p>
            <a:pPr>
              <a:spcAft>
                <a:spcPts val="600"/>
              </a:spcAft>
            </a:pPr>
            <a:r>
              <a:rPr lang="fr-FR" sz="2000" b="1" dirty="0">
                <a:latin typeface="Avenir Heavy" panose="02000503020000020003" pitchFamily="2" charset="0"/>
                <a:sym typeface="Wingdings" pitchFamily="2" charset="2"/>
              </a:rPr>
              <a:t>Sans exclure des initiatives nouvelles!</a:t>
            </a:r>
          </a:p>
          <a:p>
            <a:pPr marL="800100" lvl="1" indent="-342900">
              <a:buFont typeface="Wingdings" pitchFamily="2" charset="2"/>
              <a:buChar char="ü"/>
            </a:pPr>
            <a:r>
              <a:rPr lang="fr-FR" sz="2000" dirty="0">
                <a:latin typeface="Avenir Book" panose="02000503020000020003" pitchFamily="2" charset="0"/>
                <a:sym typeface="Wingdings" pitchFamily="2" charset="2"/>
              </a:rPr>
              <a:t>Lexique du jargon du décret</a:t>
            </a:r>
          </a:p>
          <a:p>
            <a:pPr marL="800100" lvl="1" indent="-342900">
              <a:buFont typeface="Wingdings" pitchFamily="2" charset="2"/>
              <a:buChar char="ü"/>
            </a:pPr>
            <a:r>
              <a:rPr lang="fr-FR" sz="2000" dirty="0">
                <a:latin typeface="Avenir Book" panose="02000503020000020003" pitchFamily="2" charset="0"/>
                <a:sym typeface="Wingdings" pitchFamily="2" charset="2"/>
              </a:rPr>
              <a:t>Réseau des chargés de </a:t>
            </a:r>
            <a:r>
              <a:rPr lang="fr-FR" sz="2000" dirty="0" err="1">
                <a:latin typeface="Avenir Book" panose="02000503020000020003" pitchFamily="2" charset="0"/>
                <a:sym typeface="Wingdings" pitchFamily="2" charset="2"/>
              </a:rPr>
              <a:t>comm</a:t>
            </a:r>
            <a:endParaRPr lang="fr-FR" sz="2000" dirty="0">
              <a:latin typeface="Avenir Book" panose="02000503020000020003" pitchFamily="2" charset="0"/>
              <a:sym typeface="Wingdings" pitchFamily="2" charset="2"/>
            </a:endParaRPr>
          </a:p>
          <a:p>
            <a:pPr marL="800100" lvl="1" indent="-342900">
              <a:buFont typeface="Wingdings" pitchFamily="2" charset="2"/>
              <a:buChar char="ü"/>
            </a:pPr>
            <a:r>
              <a:rPr lang="fr-FR" sz="2000" dirty="0">
                <a:latin typeface="Avenir Book" panose="02000503020000020003" pitchFamily="2" charset="0"/>
                <a:sym typeface="Wingdings" pitchFamily="2" charset="2"/>
              </a:rPr>
              <a:t>Plateforme d’observation des droits culturels</a:t>
            </a:r>
            <a:endParaRPr lang="fr-FR" sz="2000" dirty="0">
              <a:latin typeface="Avenir Book" panose="02000503020000020003" pitchFamily="2" charset="0"/>
            </a:endParaRPr>
          </a:p>
        </p:txBody>
      </p:sp>
      <p:sp>
        <p:nvSpPr>
          <p:cNvPr id="8" name="Rectangle 7">
            <a:extLst>
              <a:ext uri="{FF2B5EF4-FFF2-40B4-BE49-F238E27FC236}">
                <a16:creationId xmlns:a16="http://schemas.microsoft.com/office/drawing/2014/main" id="{234132EA-DF2D-854C-8CA5-4EDDC66FB722}"/>
              </a:ext>
            </a:extLst>
          </p:cNvPr>
          <p:cNvSpPr/>
          <p:nvPr/>
        </p:nvSpPr>
        <p:spPr>
          <a:xfrm>
            <a:off x="10935476" y="3255621"/>
            <a:ext cx="845390" cy="1015663"/>
          </a:xfrm>
          <a:prstGeom prst="rect">
            <a:avLst/>
          </a:prstGeom>
        </p:spPr>
        <p:txBody>
          <a:bodyPr wrap="square">
            <a:spAutoFit/>
          </a:bodyPr>
          <a:lstStyle/>
          <a:p>
            <a:r>
              <a:rPr lang="fr-FR" sz="6000" dirty="0"/>
              <a:t>🤝</a:t>
            </a:r>
          </a:p>
        </p:txBody>
      </p:sp>
      <p:pic>
        <p:nvPicPr>
          <p:cNvPr id="11" name="Image 10">
            <a:extLst>
              <a:ext uri="{FF2B5EF4-FFF2-40B4-BE49-F238E27FC236}">
                <a16:creationId xmlns:a16="http://schemas.microsoft.com/office/drawing/2014/main" id="{FA6030B0-51A7-2D4F-8E6F-35CCFADA2B1D}"/>
              </a:ext>
            </a:extLst>
          </p:cNvPr>
          <p:cNvPicPr/>
          <p:nvPr/>
        </p:nvPicPr>
        <p:blipFill>
          <a:blip r:embed="rId3">
            <a:extLst>
              <a:ext uri="{28A0092B-C50C-407E-A947-70E740481C1C}">
                <a14:useLocalDpi xmlns:a14="http://schemas.microsoft.com/office/drawing/2010/main" val="0"/>
              </a:ext>
            </a:extLst>
          </a:blip>
          <a:stretch>
            <a:fillRect/>
          </a:stretch>
        </p:blipFill>
        <p:spPr>
          <a:xfrm>
            <a:off x="9285992" y="2933456"/>
            <a:ext cx="1507490" cy="1294130"/>
          </a:xfrm>
          <a:prstGeom prst="rect">
            <a:avLst/>
          </a:prstGeom>
        </p:spPr>
      </p:pic>
    </p:spTree>
    <p:extLst>
      <p:ext uri="{BB962C8B-B14F-4D97-AF65-F5344CB8AC3E}">
        <p14:creationId xmlns:p14="http://schemas.microsoft.com/office/powerpoint/2010/main" val="126175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928493" y="379477"/>
            <a:ext cx="10515600" cy="1119186"/>
          </a:xfrm>
        </p:spPr>
        <p:txBody>
          <a:bodyPr>
            <a:normAutofit/>
          </a:bodyPr>
          <a:lstStyle/>
          <a:p>
            <a:pPr algn="ctr"/>
            <a:r>
              <a:rPr lang="fr-FR" sz="2800" b="1" dirty="0">
                <a:latin typeface="Avenir Heavy" panose="02000503020000020003" pitchFamily="2" charset="0"/>
              </a:rPr>
              <a:t>2019: nos activités et projets en quelques chiffres</a:t>
            </a:r>
          </a:p>
        </p:txBody>
      </p:sp>
      <p:sp>
        <p:nvSpPr>
          <p:cNvPr id="10" name="ZoneTexte 9">
            <a:extLst>
              <a:ext uri="{FF2B5EF4-FFF2-40B4-BE49-F238E27FC236}">
                <a16:creationId xmlns:a16="http://schemas.microsoft.com/office/drawing/2014/main" id="{C395E74A-96C5-0344-8237-12A6EFA9D954}"/>
              </a:ext>
            </a:extLst>
          </p:cNvPr>
          <p:cNvSpPr txBox="1"/>
          <p:nvPr/>
        </p:nvSpPr>
        <p:spPr>
          <a:xfrm>
            <a:off x="473088" y="1452269"/>
            <a:ext cx="11382890" cy="5016758"/>
          </a:xfrm>
          <a:prstGeom prst="rect">
            <a:avLst/>
          </a:prstGeom>
          <a:noFill/>
        </p:spPr>
        <p:txBody>
          <a:bodyPr wrap="square" rtlCol="0" anchor="ctr">
            <a:spAutoFit/>
          </a:bodyPr>
          <a:lstStyle/>
          <a:p>
            <a:pPr>
              <a:spcAft>
                <a:spcPts val="600"/>
              </a:spcAft>
            </a:pPr>
            <a:r>
              <a:rPr lang="fr-FR" b="1" dirty="0" err="1">
                <a:latin typeface="Avenir Heavy" panose="02000503020000020003" pitchFamily="2" charset="0"/>
                <a:sym typeface="Wingdings" pitchFamily="2" charset="2"/>
              </a:rPr>
              <a:t>Jpro</a:t>
            </a:r>
            <a:r>
              <a:rPr lang="fr-FR" b="1" dirty="0">
                <a:latin typeface="Avenir Heavy" panose="02000503020000020003" pitchFamily="2" charset="0"/>
                <a:sym typeface="Wingdings" pitchFamily="2" charset="2"/>
              </a:rPr>
              <a:t> et rencontres :</a:t>
            </a:r>
          </a:p>
          <a:p>
            <a:pPr marL="342900" indent="-342900">
              <a:buFont typeface="Wingdings" pitchFamily="2" charset="2"/>
              <a:buChar char="ü"/>
            </a:pPr>
            <a:r>
              <a:rPr lang="fr-FR" dirty="0">
                <a:latin typeface="Avenir Book" panose="02000503020000020003" pitchFamily="2" charset="0"/>
                <a:sym typeface="Wingdings" pitchFamily="2" charset="2"/>
              </a:rPr>
              <a:t>4 rdv dans 4 lieux différents, 10 ateliers participatifs</a:t>
            </a:r>
          </a:p>
          <a:p>
            <a:pPr marL="342900" indent="-342900">
              <a:buFont typeface="Wingdings" pitchFamily="2" charset="2"/>
              <a:buChar char="ü"/>
            </a:pPr>
            <a:r>
              <a:rPr lang="fr-FR" dirty="0">
                <a:latin typeface="Avenir Book" panose="02000503020000020003" pitchFamily="2" charset="0"/>
                <a:sym typeface="Wingdings" pitchFamily="2" charset="2"/>
              </a:rPr>
              <a:t>257 participants issus de 89 Centres culturels et de 34 organisations proches du secteur</a:t>
            </a:r>
          </a:p>
          <a:p>
            <a:pPr marL="342900" indent="-342900">
              <a:spcAft>
                <a:spcPts val="1200"/>
              </a:spcAft>
              <a:buFont typeface="Wingdings" pitchFamily="2" charset="2"/>
              <a:buChar char="ü"/>
            </a:pPr>
            <a:r>
              <a:rPr lang="fr-FR" dirty="0">
                <a:latin typeface="Avenir Book" panose="02000503020000020003" pitchFamily="2" charset="0"/>
                <a:sym typeface="Wingdings" pitchFamily="2" charset="2"/>
              </a:rPr>
              <a:t>28 intervenants ou personnes-ressources</a:t>
            </a:r>
          </a:p>
          <a:p>
            <a:pPr>
              <a:spcAft>
                <a:spcPts val="600"/>
              </a:spcAft>
            </a:pPr>
            <a:r>
              <a:rPr lang="fr-FR" b="1" dirty="0">
                <a:latin typeface="Avenir Heavy" panose="02000503020000020003" pitchFamily="2" charset="0"/>
                <a:sym typeface="Wingdings" pitchFamily="2" charset="2"/>
              </a:rPr>
              <a:t>plateforme virtuelle (PEP) :</a:t>
            </a:r>
          </a:p>
          <a:p>
            <a:pPr marL="342900" indent="-342900">
              <a:buFont typeface="Wingdings" pitchFamily="2" charset="2"/>
              <a:buChar char="ü"/>
            </a:pPr>
            <a:r>
              <a:rPr lang="fr-FR" dirty="0">
                <a:latin typeface="Avenir Book" panose="02000503020000020003" pitchFamily="2" charset="0"/>
                <a:sym typeface="Wingdings" pitchFamily="2" charset="2"/>
              </a:rPr>
              <a:t>une bibliothèque de 30 dossiers de demande de reconnaissance à partager</a:t>
            </a:r>
          </a:p>
          <a:p>
            <a:pPr marL="342900" indent="-342900">
              <a:spcAft>
                <a:spcPts val="1200"/>
              </a:spcAft>
              <a:buFont typeface="Wingdings" pitchFamily="2" charset="2"/>
              <a:buChar char="ü"/>
            </a:pPr>
            <a:r>
              <a:rPr lang="fr-FR" dirty="0">
                <a:latin typeface="Avenir Book" panose="02000503020000020003" pitchFamily="2" charset="0"/>
                <a:sym typeface="Wingdings" pitchFamily="2" charset="2"/>
              </a:rPr>
              <a:t>28 fiche-outils relatifs à d’autres ressources développées par les CC en lien avec la mise en application du décret</a:t>
            </a:r>
          </a:p>
          <a:p>
            <a:pPr>
              <a:spcAft>
                <a:spcPts val="600"/>
              </a:spcAft>
            </a:pPr>
            <a:r>
              <a:rPr lang="fr-FR" b="1" dirty="0">
                <a:latin typeface="Avenir Heavy" panose="02000503020000020003" pitchFamily="2" charset="0"/>
                <a:sym typeface="Wingdings" pitchFamily="2" charset="2"/>
              </a:rPr>
              <a:t>information et communication :</a:t>
            </a:r>
          </a:p>
          <a:p>
            <a:pPr marL="342900" indent="-342900">
              <a:buFont typeface="Wingdings" pitchFamily="2" charset="2"/>
              <a:buChar char="ü"/>
            </a:pPr>
            <a:r>
              <a:rPr lang="fr-FR" dirty="0">
                <a:latin typeface="Avenir Book" panose="02000503020000020003" pitchFamily="2" charset="0"/>
                <a:sym typeface="Wingdings" pitchFamily="2" charset="2"/>
              </a:rPr>
              <a:t>11 brèves électroniques et 8 éditions des « Nouvelles de la Plateforme »</a:t>
            </a:r>
          </a:p>
          <a:p>
            <a:pPr marL="342900" indent="-342900">
              <a:buFont typeface="Wingdings" pitchFamily="2" charset="2"/>
              <a:buChar char="ü"/>
            </a:pPr>
            <a:r>
              <a:rPr lang="fr-FR" dirty="0">
                <a:latin typeface="Avenir Book" panose="02000503020000020003" pitchFamily="2" charset="0"/>
                <a:sym typeface="Wingdings" pitchFamily="2" charset="2"/>
              </a:rPr>
              <a:t>environ 1300 adresses mail dans nos listes de diffusion dont celles de presque 1200 professionnels en CC</a:t>
            </a:r>
          </a:p>
          <a:p>
            <a:pPr marL="342900" indent="-342900">
              <a:buFont typeface="Wingdings" pitchFamily="2" charset="2"/>
              <a:buChar char="ü"/>
            </a:pPr>
            <a:r>
              <a:rPr lang="fr-FR" dirty="0">
                <a:latin typeface="Avenir Book" panose="02000503020000020003" pitchFamily="2" charset="0"/>
                <a:sym typeface="Wingdings" pitchFamily="2" charset="2"/>
              </a:rPr>
              <a:t>29.981 vues du site </a:t>
            </a:r>
            <a:r>
              <a:rPr lang="fr-FR" dirty="0" err="1">
                <a:latin typeface="Avenir Book" panose="02000503020000020003" pitchFamily="2" charset="0"/>
                <a:sym typeface="Wingdings" pitchFamily="2" charset="2"/>
              </a:rPr>
              <a:t>astrac.be</a:t>
            </a:r>
            <a:r>
              <a:rPr lang="fr-FR" dirty="0">
                <a:latin typeface="Avenir Book" panose="02000503020000020003" pitchFamily="2" charset="0"/>
                <a:sym typeface="Wingdings" pitchFamily="2" charset="2"/>
              </a:rPr>
              <a:t> en 2019 ou 82 visites en moyenne par jour</a:t>
            </a:r>
          </a:p>
          <a:p>
            <a:pPr marL="342900" indent="-342900">
              <a:spcAft>
                <a:spcPts val="1200"/>
              </a:spcAft>
              <a:buFont typeface="Wingdings" pitchFamily="2" charset="2"/>
              <a:buChar char="ü"/>
            </a:pPr>
            <a:r>
              <a:rPr lang="fr-FR" dirty="0">
                <a:latin typeface="Avenir Book" panose="02000503020000020003" pitchFamily="2" charset="0"/>
                <a:sym typeface="Wingdings" pitchFamily="2" charset="2"/>
              </a:rPr>
              <a:t>une page Facebook pour au moins une publication hebdomadaire, 161 abonnés en 2019</a:t>
            </a:r>
          </a:p>
          <a:p>
            <a:pPr>
              <a:spcAft>
                <a:spcPts val="600"/>
              </a:spcAft>
            </a:pPr>
            <a:r>
              <a:rPr lang="fr-FR" b="1" dirty="0">
                <a:latin typeface="Avenir Heavy" panose="02000503020000020003" pitchFamily="2" charset="0"/>
                <a:sym typeface="Wingdings" pitchFamily="2" charset="2"/>
              </a:rPr>
              <a:t>liaison :</a:t>
            </a:r>
          </a:p>
          <a:p>
            <a:pPr marL="342900" indent="-342900">
              <a:spcAft>
                <a:spcPts val="600"/>
              </a:spcAft>
              <a:buFont typeface="Wingdings" pitchFamily="2" charset="2"/>
              <a:buChar char="ü"/>
            </a:pPr>
            <a:r>
              <a:rPr lang="fr-FR" dirty="0">
                <a:latin typeface="Avenir Book" panose="02000503020000020003" pitchFamily="2" charset="0"/>
                <a:sym typeface="Wingdings" pitchFamily="2" charset="2"/>
              </a:rPr>
              <a:t>357 détenteurs de la Carte pro et 124 partenaires</a:t>
            </a:r>
          </a:p>
        </p:txBody>
      </p:sp>
      <p:sp>
        <p:nvSpPr>
          <p:cNvPr id="4" name="ZoneTexte 3">
            <a:extLst>
              <a:ext uri="{FF2B5EF4-FFF2-40B4-BE49-F238E27FC236}">
                <a16:creationId xmlns:a16="http://schemas.microsoft.com/office/drawing/2014/main" id="{DB8A02ED-EBE9-064B-AB2D-07BC3F70E06D}"/>
              </a:ext>
            </a:extLst>
          </p:cNvPr>
          <p:cNvSpPr txBox="1"/>
          <p:nvPr/>
        </p:nvSpPr>
        <p:spPr>
          <a:xfrm rot="836291">
            <a:off x="9513325" y="1534336"/>
            <a:ext cx="2478564" cy="707886"/>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Mettre en réseau</a:t>
            </a:r>
          </a:p>
          <a:p>
            <a:pPr algn="ctr"/>
            <a:r>
              <a:rPr lang="fr-FR" sz="2000" b="1" i="1" dirty="0">
                <a:latin typeface="Avenir Heavy Oblique" panose="02000503020000020003" pitchFamily="2" charset="0"/>
                <a:sym typeface="Wingdings" pitchFamily="2" charset="2"/>
              </a:rPr>
              <a:t>Nourrir et valoriser</a:t>
            </a:r>
            <a:endParaRPr lang="fr-FR" sz="2000" b="1" i="1" dirty="0">
              <a:latin typeface="Avenir Heavy Oblique" panose="02000503020000020003" pitchFamily="2" charset="0"/>
            </a:endParaRPr>
          </a:p>
        </p:txBody>
      </p:sp>
    </p:spTree>
    <p:extLst>
      <p:ext uri="{BB962C8B-B14F-4D97-AF65-F5344CB8AC3E}">
        <p14:creationId xmlns:p14="http://schemas.microsoft.com/office/powerpoint/2010/main" val="80457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E29DF-1583-6044-B219-C9198C007816}"/>
              </a:ext>
            </a:extLst>
          </p:cNvPr>
          <p:cNvSpPr>
            <a:spLocks noGrp="1"/>
          </p:cNvSpPr>
          <p:nvPr>
            <p:ph type="title"/>
          </p:nvPr>
        </p:nvSpPr>
        <p:spPr>
          <a:xfrm>
            <a:off x="928493" y="379477"/>
            <a:ext cx="10515600" cy="1119186"/>
          </a:xfrm>
        </p:spPr>
        <p:txBody>
          <a:bodyPr>
            <a:normAutofit/>
          </a:bodyPr>
          <a:lstStyle/>
          <a:p>
            <a:pPr algn="ctr"/>
            <a:r>
              <a:rPr lang="fr-FR" sz="2800" b="1" dirty="0">
                <a:latin typeface="Avenir Heavy" panose="02000503020000020003" pitchFamily="2" charset="0"/>
              </a:rPr>
              <a:t>2019: tendances - faits marquants</a:t>
            </a:r>
          </a:p>
        </p:txBody>
      </p:sp>
      <p:sp>
        <p:nvSpPr>
          <p:cNvPr id="10" name="ZoneTexte 9">
            <a:extLst>
              <a:ext uri="{FF2B5EF4-FFF2-40B4-BE49-F238E27FC236}">
                <a16:creationId xmlns:a16="http://schemas.microsoft.com/office/drawing/2014/main" id="{C395E74A-96C5-0344-8237-12A6EFA9D954}"/>
              </a:ext>
            </a:extLst>
          </p:cNvPr>
          <p:cNvSpPr txBox="1"/>
          <p:nvPr/>
        </p:nvSpPr>
        <p:spPr>
          <a:xfrm>
            <a:off x="1347355" y="1492789"/>
            <a:ext cx="7094893" cy="1107996"/>
          </a:xfrm>
          <a:prstGeom prst="rect">
            <a:avLst/>
          </a:prstGeom>
          <a:solidFill>
            <a:schemeClr val="bg1">
              <a:lumMod val="95000"/>
            </a:schemeClr>
          </a:solidFill>
        </p:spPr>
        <p:txBody>
          <a:bodyPr wrap="square" rtlCol="0" anchor="ctr">
            <a:spAutoFit/>
          </a:bodyPr>
          <a:lstStyle/>
          <a:p>
            <a:pPr>
              <a:spcAft>
                <a:spcPts val="600"/>
              </a:spcAft>
            </a:pPr>
            <a:r>
              <a:rPr lang="fr-FR" sz="2200" dirty="0">
                <a:latin typeface="Avenir Book" panose="02000503020000020003" pitchFamily="2" charset="0"/>
                <a:sym typeface="Wingdings" pitchFamily="2" charset="2"/>
              </a:rPr>
              <a:t> Une année d’</a:t>
            </a:r>
            <a:r>
              <a:rPr lang="fr-FR" sz="2200" b="1" dirty="0">
                <a:latin typeface="Avenir Heavy" panose="02000503020000020003" pitchFamily="2" charset="0"/>
                <a:sym typeface="Wingdings" pitchFamily="2" charset="2"/>
              </a:rPr>
              <a:t>action militante</a:t>
            </a:r>
            <a:r>
              <a:rPr lang="fr-FR" sz="2200" dirty="0">
                <a:latin typeface="Avenir Book" panose="02000503020000020003" pitchFamily="2" charset="0"/>
                <a:sym typeface="Wingdings" pitchFamily="2" charset="2"/>
              </a:rPr>
              <a:t>, de promotion et de défense du secteur, </a:t>
            </a:r>
            <a:r>
              <a:rPr lang="fr-FR" sz="2200" b="1" dirty="0">
                <a:latin typeface="Avenir Heavy" panose="02000503020000020003" pitchFamily="2" charset="0"/>
                <a:sym typeface="Wingdings" pitchFamily="2" charset="2"/>
              </a:rPr>
              <a:t>autour des élections législatives</a:t>
            </a:r>
            <a:r>
              <a:rPr lang="fr-FR" sz="2200" dirty="0">
                <a:latin typeface="Avenir Heavy" panose="02000503020000020003" pitchFamily="2" charset="0"/>
                <a:sym typeface="Wingdings" pitchFamily="2" charset="2"/>
              </a:rPr>
              <a:t>, en front ACC-ASTRAC</a:t>
            </a:r>
            <a:endParaRPr lang="fr-FR" sz="2200" b="1" dirty="0">
              <a:latin typeface="Avenir Heavy" panose="02000503020000020003" pitchFamily="2" charset="0"/>
              <a:sym typeface="Wingdings" pitchFamily="2" charset="2"/>
            </a:endParaRPr>
          </a:p>
        </p:txBody>
      </p:sp>
      <p:sp>
        <p:nvSpPr>
          <p:cNvPr id="6" name="ZoneTexte 5">
            <a:extLst>
              <a:ext uri="{FF2B5EF4-FFF2-40B4-BE49-F238E27FC236}">
                <a16:creationId xmlns:a16="http://schemas.microsoft.com/office/drawing/2014/main" id="{D5633CC9-EA44-D544-8F45-15FA1C2D6E17}"/>
              </a:ext>
            </a:extLst>
          </p:cNvPr>
          <p:cNvSpPr txBox="1"/>
          <p:nvPr/>
        </p:nvSpPr>
        <p:spPr>
          <a:xfrm rot="836291">
            <a:off x="9612988" y="1446030"/>
            <a:ext cx="1653208" cy="707886"/>
          </a:xfrm>
          <a:prstGeom prst="rect">
            <a:avLst/>
          </a:prstGeom>
          <a:solidFill>
            <a:srgbClr val="FF74EE"/>
          </a:solidFill>
        </p:spPr>
        <p:txBody>
          <a:bodyPr wrap="none" rtlCol="0">
            <a:spAutoFit/>
          </a:bodyPr>
          <a:lstStyle/>
          <a:p>
            <a:pPr algn="ctr"/>
            <a:r>
              <a:rPr lang="fr-FR" sz="2000" b="1" i="1" dirty="0">
                <a:latin typeface="Avenir Heavy Oblique" panose="02000503020000020003" pitchFamily="2" charset="0"/>
                <a:sym typeface="Wingdings" pitchFamily="2" charset="2"/>
              </a:rPr>
              <a:t>Représenter</a:t>
            </a:r>
            <a:br>
              <a:rPr lang="fr-FR" sz="2000" b="1" i="1" dirty="0">
                <a:latin typeface="Avenir Heavy Oblique" panose="02000503020000020003" pitchFamily="2" charset="0"/>
                <a:sym typeface="Wingdings" pitchFamily="2" charset="2"/>
              </a:rPr>
            </a:br>
            <a:r>
              <a:rPr lang="fr-FR" sz="2000" b="1" i="1" dirty="0">
                <a:latin typeface="Avenir Heavy Oblique" panose="02000503020000020003" pitchFamily="2" charset="0"/>
                <a:sym typeface="Wingdings" pitchFamily="2" charset="2"/>
              </a:rPr>
              <a:t>Défendre</a:t>
            </a:r>
            <a:endParaRPr lang="fr-FR" sz="2000" b="1" i="1" dirty="0">
              <a:latin typeface="Avenir Heavy Oblique" panose="02000503020000020003" pitchFamily="2" charset="0"/>
            </a:endParaRPr>
          </a:p>
        </p:txBody>
      </p:sp>
      <p:sp>
        <p:nvSpPr>
          <p:cNvPr id="7" name="ZoneTexte 6">
            <a:extLst>
              <a:ext uri="{FF2B5EF4-FFF2-40B4-BE49-F238E27FC236}">
                <a16:creationId xmlns:a16="http://schemas.microsoft.com/office/drawing/2014/main" id="{4C44A02A-7BA0-6546-9EAE-EA06AF2EA195}"/>
              </a:ext>
            </a:extLst>
          </p:cNvPr>
          <p:cNvSpPr txBox="1"/>
          <p:nvPr/>
        </p:nvSpPr>
        <p:spPr>
          <a:xfrm>
            <a:off x="850602" y="2944964"/>
            <a:ext cx="3444950" cy="2323713"/>
          </a:xfrm>
          <a:prstGeom prst="rect">
            <a:avLst/>
          </a:prstGeom>
          <a:noFill/>
        </p:spPr>
        <p:txBody>
          <a:bodyPr wrap="square" rtlCol="0">
            <a:spAutoFit/>
          </a:bodyPr>
          <a:lstStyle/>
          <a:p>
            <a:pPr>
              <a:spcAft>
                <a:spcPts val="600"/>
              </a:spcAft>
            </a:pPr>
            <a:r>
              <a:rPr lang="fr-FR" sz="2000" b="1" dirty="0">
                <a:solidFill>
                  <a:srgbClr val="FF40FF"/>
                </a:solidFill>
                <a:latin typeface="Avenir Heavy" panose="02000503020000020003" pitchFamily="2" charset="0"/>
                <a:sym typeface="Wingdings" pitchFamily="2" charset="2"/>
              </a:rPr>
              <a:t>Principales réalisations, avec l’ACC:</a:t>
            </a:r>
          </a:p>
          <a:p>
            <a:pPr marL="285750"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Mémorandum politique</a:t>
            </a:r>
          </a:p>
          <a:p>
            <a:pPr marL="285750"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vidéo sur les droits culturels</a:t>
            </a:r>
          </a:p>
          <a:p>
            <a:pPr marL="285750" indent="-285750">
              <a:buFont typeface="Wingdings" pitchFamily="2" charset="2"/>
              <a:buChar char="ü"/>
            </a:pPr>
            <a:r>
              <a:rPr lang="fr-FR" sz="2000" dirty="0">
                <a:solidFill>
                  <a:srgbClr val="FF40FF"/>
                </a:solidFill>
                <a:latin typeface="Avenir Book" panose="02000503020000020003" pitchFamily="2" charset="0"/>
                <a:sym typeface="Wingdings" pitchFamily="2" charset="2"/>
              </a:rPr>
              <a:t>lobbying politique, rencontres</a:t>
            </a:r>
          </a:p>
        </p:txBody>
      </p:sp>
      <p:pic>
        <p:nvPicPr>
          <p:cNvPr id="11" name="Image 10">
            <a:extLst>
              <a:ext uri="{FF2B5EF4-FFF2-40B4-BE49-F238E27FC236}">
                <a16:creationId xmlns:a16="http://schemas.microsoft.com/office/drawing/2014/main" id="{50F535D7-BADA-754D-80F7-0EE6CF35DA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22187" y="2850663"/>
            <a:ext cx="2071742" cy="2721365"/>
          </a:xfrm>
          <a:prstGeom prst="rect">
            <a:avLst/>
          </a:prstGeom>
        </p:spPr>
      </p:pic>
      <p:sp>
        <p:nvSpPr>
          <p:cNvPr id="9" name="ZoneTexte 8">
            <a:extLst>
              <a:ext uri="{FF2B5EF4-FFF2-40B4-BE49-F238E27FC236}">
                <a16:creationId xmlns:a16="http://schemas.microsoft.com/office/drawing/2014/main" id="{81B966C0-B8B3-E943-A32C-95D5CE4D379C}"/>
              </a:ext>
            </a:extLst>
          </p:cNvPr>
          <p:cNvSpPr txBox="1"/>
          <p:nvPr/>
        </p:nvSpPr>
        <p:spPr>
          <a:xfrm>
            <a:off x="369165" y="5465134"/>
            <a:ext cx="11305384" cy="1200329"/>
          </a:xfrm>
          <a:prstGeom prst="rect">
            <a:avLst/>
          </a:prstGeom>
          <a:noFill/>
        </p:spPr>
        <p:txBody>
          <a:bodyPr wrap="square" rtlCol="0">
            <a:spAutoFit/>
          </a:bodyPr>
          <a:lstStyle/>
          <a:p>
            <a:pPr marL="0" lvl="1"/>
            <a:r>
              <a:rPr lang="fr-FR" dirty="0">
                <a:solidFill>
                  <a:schemeClr val="bg1">
                    <a:lumMod val="50000"/>
                  </a:schemeClr>
                </a:solidFill>
                <a:latin typeface="Avenir Book" panose="02000503020000020003" pitchFamily="2" charset="0"/>
                <a:sym typeface="Wingdings" pitchFamily="2" charset="2"/>
              </a:rPr>
              <a:t>Et aussi:</a:t>
            </a:r>
          </a:p>
          <a:p>
            <a:pPr marL="285750" lvl="1" indent="-285750">
              <a:buFont typeface="Wingdings" pitchFamily="2" charset="2"/>
              <a:buChar char="ü"/>
            </a:pPr>
            <a:r>
              <a:rPr lang="fr-FR" dirty="0">
                <a:solidFill>
                  <a:schemeClr val="bg1">
                    <a:lumMod val="50000"/>
                  </a:schemeClr>
                </a:solidFill>
                <a:latin typeface="Avenir Book" panose="02000503020000020003" pitchFamily="2" charset="0"/>
                <a:sym typeface="Wingdings" pitchFamily="2" charset="2"/>
              </a:rPr>
              <a:t>des prises de positions et des actions contre la réforme APE, la surcharge administrative, pour la parité h/f, le refus de la misère, la finance durable, etc.</a:t>
            </a:r>
          </a:p>
          <a:p>
            <a:pPr marL="285750" lvl="1" indent="-285750">
              <a:buFont typeface="Wingdings" pitchFamily="2" charset="2"/>
              <a:buChar char="ü"/>
            </a:pPr>
            <a:r>
              <a:rPr lang="fr-FR" dirty="0">
                <a:solidFill>
                  <a:schemeClr val="bg1">
                    <a:lumMod val="50000"/>
                  </a:schemeClr>
                </a:solidFill>
                <a:latin typeface="Avenir Book" panose="02000503020000020003" pitchFamily="2" charset="0"/>
                <a:sym typeface="Wingdings" pitchFamily="2" charset="2"/>
              </a:rPr>
              <a:t>une participation assidue aux lieux institutionnels de concertation et d’avis</a:t>
            </a:r>
            <a:endParaRPr lang="fr-FR" dirty="0">
              <a:solidFill>
                <a:schemeClr val="bg1">
                  <a:lumMod val="50000"/>
                </a:schemeClr>
              </a:solidFill>
              <a:latin typeface="Avenir Book" panose="02000503020000020003" pitchFamily="2" charset="0"/>
            </a:endParaRPr>
          </a:p>
        </p:txBody>
      </p:sp>
      <p:sp>
        <p:nvSpPr>
          <p:cNvPr id="13" name="ZoneTexte 12">
            <a:extLst>
              <a:ext uri="{FF2B5EF4-FFF2-40B4-BE49-F238E27FC236}">
                <a16:creationId xmlns:a16="http://schemas.microsoft.com/office/drawing/2014/main" id="{32081E8D-F77A-C748-A6CB-956A665608F9}"/>
              </a:ext>
            </a:extLst>
          </p:cNvPr>
          <p:cNvSpPr txBox="1"/>
          <p:nvPr/>
        </p:nvSpPr>
        <p:spPr>
          <a:xfrm>
            <a:off x="7293935" y="2866609"/>
            <a:ext cx="4139503" cy="2631490"/>
          </a:xfrm>
          <a:prstGeom prst="rect">
            <a:avLst/>
          </a:prstGeom>
          <a:noFill/>
        </p:spPr>
        <p:txBody>
          <a:bodyPr wrap="square" rtlCol="0">
            <a:spAutoFit/>
          </a:bodyPr>
          <a:lstStyle/>
          <a:p>
            <a:pPr>
              <a:spcAft>
                <a:spcPts val="600"/>
              </a:spcAft>
            </a:pPr>
            <a:r>
              <a:rPr lang="fr-FR" sz="2000" b="1" i="1" dirty="0">
                <a:latin typeface="Avenir Heavy Oblique" panose="02000503020000020003" pitchFamily="2" charset="0"/>
                <a:sym typeface="Wingdings" pitchFamily="2" charset="2"/>
              </a:rPr>
              <a:t>Nos revendications prioritaires:</a:t>
            </a:r>
          </a:p>
          <a:p>
            <a:pPr marL="285750" indent="-285750">
              <a:buFont typeface="Arial" panose="020B0604020202020204" pitchFamily="34" charset="0"/>
              <a:buChar char="•"/>
            </a:pPr>
            <a:r>
              <a:rPr lang="fr-FR" sz="2000" b="1" i="1" dirty="0">
                <a:latin typeface="Avenir Heavy Oblique" panose="02000503020000020003" pitchFamily="2" charset="0"/>
                <a:sym typeface="Wingdings" pitchFamily="2" charset="2"/>
              </a:rPr>
              <a:t>financer pleinement le décret et faciliter son application</a:t>
            </a:r>
          </a:p>
          <a:p>
            <a:pPr marL="285750" indent="-285750">
              <a:buFont typeface="Arial" panose="020B0604020202020204" pitchFamily="34" charset="0"/>
              <a:buChar char="•"/>
            </a:pPr>
            <a:r>
              <a:rPr lang="fr-FR" sz="2000" b="1" i="1" dirty="0">
                <a:latin typeface="Avenir Heavy Oblique" panose="02000503020000020003" pitchFamily="2" charset="0"/>
                <a:sym typeface="Wingdings" pitchFamily="2" charset="2"/>
              </a:rPr>
              <a:t>garantir l’avenir de l’emploi et poursuivre la professionnalisation</a:t>
            </a:r>
          </a:p>
          <a:p>
            <a:pPr marL="285750" indent="-285750">
              <a:buFont typeface="Arial" panose="020B0604020202020204" pitchFamily="34" charset="0"/>
              <a:buChar char="•"/>
            </a:pPr>
            <a:r>
              <a:rPr lang="fr-FR" sz="2000" b="1" i="1" dirty="0">
                <a:latin typeface="Avenir Heavy Oblique" panose="02000503020000020003" pitchFamily="2" charset="0"/>
                <a:sym typeface="Wingdings" pitchFamily="2" charset="2"/>
              </a:rPr>
              <a:t>soutenir l’action transversale du secteur</a:t>
            </a:r>
            <a:endParaRPr lang="fr-FR" sz="2000" dirty="0"/>
          </a:p>
        </p:txBody>
      </p:sp>
      <p:sp>
        <p:nvSpPr>
          <p:cNvPr id="14" name="Rectangle 13">
            <a:extLst>
              <a:ext uri="{FF2B5EF4-FFF2-40B4-BE49-F238E27FC236}">
                <a16:creationId xmlns:a16="http://schemas.microsoft.com/office/drawing/2014/main" id="{6CE0361A-0C08-6E4D-8DE6-96A691FA8E33}"/>
              </a:ext>
            </a:extLst>
          </p:cNvPr>
          <p:cNvSpPr/>
          <p:nvPr/>
        </p:nvSpPr>
        <p:spPr>
          <a:xfrm>
            <a:off x="3844861" y="4663228"/>
            <a:ext cx="850609" cy="1077218"/>
          </a:xfrm>
          <a:prstGeom prst="rect">
            <a:avLst/>
          </a:prstGeom>
        </p:spPr>
        <p:txBody>
          <a:bodyPr wrap="square">
            <a:spAutoFit/>
          </a:bodyPr>
          <a:lstStyle/>
          <a:p>
            <a:r>
              <a:rPr lang="fr-FR" sz="6400" dirty="0"/>
              <a:t>💪</a:t>
            </a:r>
          </a:p>
        </p:txBody>
      </p:sp>
      <p:sp>
        <p:nvSpPr>
          <p:cNvPr id="15" name="Rectangle 14">
            <a:extLst>
              <a:ext uri="{FF2B5EF4-FFF2-40B4-BE49-F238E27FC236}">
                <a16:creationId xmlns:a16="http://schemas.microsoft.com/office/drawing/2014/main" id="{BFBDC07C-AAA7-3E48-A76F-8984935A39B7}"/>
              </a:ext>
            </a:extLst>
          </p:cNvPr>
          <p:cNvSpPr/>
          <p:nvPr/>
        </p:nvSpPr>
        <p:spPr>
          <a:xfrm>
            <a:off x="3209625" y="4916117"/>
            <a:ext cx="646331" cy="646331"/>
          </a:xfrm>
          <a:prstGeom prst="rect">
            <a:avLst/>
          </a:prstGeom>
        </p:spPr>
        <p:txBody>
          <a:bodyPr wrap="none">
            <a:spAutoFit/>
          </a:bodyPr>
          <a:lstStyle/>
          <a:p>
            <a:r>
              <a:rPr lang="fr-FR" sz="3600" dirty="0"/>
              <a:t>📢</a:t>
            </a:r>
          </a:p>
        </p:txBody>
      </p:sp>
    </p:spTree>
    <p:extLst>
      <p:ext uri="{BB962C8B-B14F-4D97-AF65-F5344CB8AC3E}">
        <p14:creationId xmlns:p14="http://schemas.microsoft.com/office/powerpoint/2010/main" val="654989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3643</Words>
  <Application>Microsoft Macintosh PowerPoint</Application>
  <PresentationFormat>Grand écran</PresentationFormat>
  <Paragraphs>401</Paragraphs>
  <Slides>36</Slides>
  <Notes>20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Apple Color Emoji</vt:lpstr>
      <vt:lpstr>Arial</vt:lpstr>
      <vt:lpstr>Avenir Book</vt:lpstr>
      <vt:lpstr>Avenir Book Oblique</vt:lpstr>
      <vt:lpstr>Avenir Heavy</vt:lpstr>
      <vt:lpstr>Avenir Heavy Oblique</vt:lpstr>
      <vt:lpstr>Avenir Roman</vt:lpstr>
      <vt:lpstr>Calibri</vt:lpstr>
      <vt:lpstr>Calibri Light</vt:lpstr>
      <vt:lpstr>Wingdings</vt:lpstr>
      <vt:lpstr>Thème Office</vt:lpstr>
      <vt:lpstr>BIENVENUE À L’AG 2020! </vt:lpstr>
      <vt:lpstr>Présentation PowerPoint</vt:lpstr>
      <vt:lpstr>RAPPORT D’ACTIVITÉS 2019</vt:lpstr>
      <vt:lpstr>L’ASTRAC, Réseau des professionnels en Centres culturels</vt:lpstr>
      <vt:lpstr>Un CA engagé et actif, une petite équipe volontaire!</vt:lpstr>
      <vt:lpstr>Missions clé, cadre d’action</vt:lpstr>
      <vt:lpstr>2019: tendances - faits marquants</vt:lpstr>
      <vt:lpstr>2019: nos activités et projets en quelques chiffres</vt:lpstr>
      <vt:lpstr>2019: tendances - faits marquants</vt:lpstr>
      <vt:lpstr>2019: tendances - faits marquants</vt:lpstr>
      <vt:lpstr>COMPTES 2019</vt:lpstr>
      <vt:lpstr>Rapport des vérificateurs aux comptes, établi le 20/8/2020 à Namur</vt:lpstr>
      <vt:lpstr>Proposition d’affectation</vt:lpstr>
      <vt:lpstr>ADMISSION DE NOUVEAUX MEMBRES</vt:lpstr>
      <vt:lpstr>Présentation PowerPoint</vt:lpstr>
      <vt:lpstr>Présentation PowerPoint</vt:lpstr>
      <vt:lpstr>Présentation PowerPoint</vt:lpstr>
      <vt:lpstr>Présentation PowerPoint</vt:lpstr>
      <vt:lpstr>Présentation PowerPoint</vt:lpstr>
      <vt:lpstr>PERSPECTIVES 2020</vt:lpstr>
      <vt:lpstr>Perspectives « initiales »</vt:lpstr>
      <vt:lpstr>Et puis arriva….</vt:lpstr>
      <vt:lpstr>Alors, on revoit tout</vt:lpstr>
      <vt:lpstr>Perspectives 2020: se réinventer dans la continuité</vt:lpstr>
      <vt:lpstr>Perspectives 2020: se réinventer dans la continuité</vt:lpstr>
      <vt:lpstr>BUDGET 2020</vt:lpstr>
      <vt:lpstr>RENOUVELLEMENT DU CA</vt:lpstr>
      <vt:lpstr>Présentation PowerPoint</vt:lpstr>
      <vt:lpstr>MODIFICATION DES STATUTS DE L ’ASBL ASTRAC</vt:lpstr>
      <vt:lpstr>Pourquoi modifier les statuts?</vt:lpstr>
      <vt:lpstr>Art. 3 – But, moyens</vt:lpstr>
      <vt:lpstr>Art. 4 – Objectif</vt:lpstr>
      <vt:lpstr>TITRE II – Membres</vt:lpstr>
      <vt:lpstr>TITRE VII – Associations adhérentes</vt:lpstr>
      <vt:lpstr>En résumé: 2 formes d’adhésion</vt:lpstr>
      <vt:lpstr>L’ASTRAC en 2020 : bientôt 30 années d’action fédérative des méthodes d’action éprouvées un ancrage sectoriel toujours plus fort  en route vers le changement… avec les autres acteurs du secteur et du monde culturel au service des droits culturels de chaque citoyen  toujours avec vous!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 2018</dc:title>
  <dc:creator>Liesbeth Vandersteene ASTRAC asbl</dc:creator>
  <cp:lastModifiedBy>Liesbeth Vandersteene ASTRAC asbl</cp:lastModifiedBy>
  <cp:revision>170</cp:revision>
  <dcterms:created xsi:type="dcterms:W3CDTF">2019-05-13T11:03:41Z</dcterms:created>
  <dcterms:modified xsi:type="dcterms:W3CDTF">2020-09-04T06:53:06Z</dcterms:modified>
</cp:coreProperties>
</file>